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  <p:sldMasterId id="2147483648" r:id="rId5"/>
  </p:sldMasterIdLst>
  <p:notesMasterIdLst>
    <p:notesMasterId r:id="rId32"/>
  </p:notesMasterIdLst>
  <p:handoutMasterIdLst>
    <p:handoutMasterId r:id="rId33"/>
  </p:handoutMasterIdLst>
  <p:sldIdLst>
    <p:sldId id="323" r:id="rId6"/>
    <p:sldId id="313" r:id="rId7"/>
    <p:sldId id="310" r:id="rId8"/>
    <p:sldId id="292" r:id="rId9"/>
    <p:sldId id="314" r:id="rId10"/>
    <p:sldId id="297" r:id="rId11"/>
    <p:sldId id="284" r:id="rId12"/>
    <p:sldId id="315" r:id="rId13"/>
    <p:sldId id="320" r:id="rId14"/>
    <p:sldId id="283" r:id="rId15"/>
    <p:sldId id="302" r:id="rId16"/>
    <p:sldId id="316" r:id="rId17"/>
    <p:sldId id="305" r:id="rId18"/>
    <p:sldId id="303" r:id="rId19"/>
    <p:sldId id="301" r:id="rId20"/>
    <p:sldId id="317" r:id="rId21"/>
    <p:sldId id="298" r:id="rId22"/>
    <p:sldId id="322" r:id="rId23"/>
    <p:sldId id="306" r:id="rId24"/>
    <p:sldId id="307" r:id="rId25"/>
    <p:sldId id="312" r:id="rId26"/>
    <p:sldId id="311" r:id="rId27"/>
    <p:sldId id="318" r:id="rId28"/>
    <p:sldId id="319" r:id="rId29"/>
    <p:sldId id="296" r:id="rId30"/>
    <p:sldId id="285" r:id="rId31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Krichebauerová" initials="JK" lastIdx="1" clrIdx="0">
    <p:extLst>
      <p:ext uri="{19B8F6BF-5375-455C-9EA6-DF929625EA0E}">
        <p15:presenceInfo xmlns:p15="http://schemas.microsoft.com/office/powerpoint/2012/main" userId="S::krichebauerova@g8mb.cz::562a7291-3e4f-4cf9-8fa9-bafadc354aec" providerId="AD"/>
      </p:ext>
    </p:extLst>
  </p:cmAuthor>
  <p:cmAuthor id="2" name="Alena Foučková" initials="AF" lastIdx="1" clrIdx="1">
    <p:extLst>
      <p:ext uri="{19B8F6BF-5375-455C-9EA6-DF929625EA0E}">
        <p15:presenceInfo xmlns:p15="http://schemas.microsoft.com/office/powerpoint/2012/main" userId="S::fouckova@g8mb.cz::38d7d87a-b381-4df7-bc40-0d48f5f205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Matějů" userId="11c5fe34-a8c1-478c-8c18-72acc27cbe51" providerId="ADAL" clId="{C9DDDE25-4855-45CC-8ECE-AB70CA2451CA}"/>
    <pc:docChg chg="addSld delSld modSld addMainMaster modMainMaster">
      <pc:chgData name="Jakub Matějů" userId="11c5fe34-a8c1-478c-8c18-72acc27cbe51" providerId="ADAL" clId="{C9DDDE25-4855-45CC-8ECE-AB70CA2451CA}" dt="2021-01-20T16:06:29.409" v="13" actId="47"/>
      <pc:docMkLst>
        <pc:docMk/>
      </pc:docMkLst>
      <pc:sldChg chg="addSp delSp modSp del">
        <pc:chgData name="Jakub Matějů" userId="11c5fe34-a8c1-478c-8c18-72acc27cbe51" providerId="ADAL" clId="{C9DDDE25-4855-45CC-8ECE-AB70CA2451CA}" dt="2021-01-20T16:06:29.409" v="13" actId="47"/>
        <pc:sldMkLst>
          <pc:docMk/>
          <pc:sldMk cId="4270802852" sldId="321"/>
        </pc:sldMkLst>
        <pc:picChg chg="add del">
          <ac:chgData name="Jakub Matějů" userId="11c5fe34-a8c1-478c-8c18-72acc27cbe51" providerId="ADAL" clId="{C9DDDE25-4855-45CC-8ECE-AB70CA2451CA}" dt="2021-01-20T16:05:08.923" v="2" actId="478"/>
          <ac:picMkLst>
            <pc:docMk/>
            <pc:sldMk cId="4270802852" sldId="321"/>
            <ac:picMk id="2" creationId="{8913B4DA-39BD-4307-892F-48FA796B94D7}"/>
          </ac:picMkLst>
        </pc:picChg>
        <pc:picChg chg="add mod">
          <ac:chgData name="Jakub Matějů" userId="11c5fe34-a8c1-478c-8c18-72acc27cbe51" providerId="ADAL" clId="{C9DDDE25-4855-45CC-8ECE-AB70CA2451CA}" dt="2021-01-20T13:08:35.593" v="0"/>
          <ac:picMkLst>
            <pc:docMk/>
            <pc:sldMk cId="4270802852" sldId="321"/>
            <ac:picMk id="12" creationId="{20BFE4D4-F03E-4F64-82CD-79DFA24F309E}"/>
          </ac:picMkLst>
        </pc:picChg>
        <pc:picChg chg="add del">
          <ac:chgData name="Jakub Matějů" userId="11c5fe34-a8c1-478c-8c18-72acc27cbe51" providerId="ADAL" clId="{C9DDDE25-4855-45CC-8ECE-AB70CA2451CA}" dt="2021-01-20T16:05:15.065" v="4" actId="478"/>
          <ac:picMkLst>
            <pc:docMk/>
            <pc:sldMk cId="4270802852" sldId="321"/>
            <ac:picMk id="1028" creationId="{A9BB0EA8-D37E-4F82-8851-76460F31D0DB}"/>
          </ac:picMkLst>
        </pc:picChg>
        <pc:picChg chg="add del">
          <ac:chgData name="Jakub Matějů" userId="11c5fe34-a8c1-478c-8c18-72acc27cbe51" providerId="ADAL" clId="{C9DDDE25-4855-45CC-8ECE-AB70CA2451CA}" dt="2021-01-20T16:05:27.488" v="6" actId="478"/>
          <ac:picMkLst>
            <pc:docMk/>
            <pc:sldMk cId="4270802852" sldId="321"/>
            <ac:picMk id="1030" creationId="{E84ACCCA-31CC-4C55-9EF2-34E924A33B43}"/>
          </ac:picMkLst>
        </pc:picChg>
        <pc:picChg chg="add del">
          <ac:chgData name="Jakub Matějů" userId="11c5fe34-a8c1-478c-8c18-72acc27cbe51" providerId="ADAL" clId="{C9DDDE25-4855-45CC-8ECE-AB70CA2451CA}" dt="2021-01-20T16:05:35.119" v="8" actId="478"/>
          <ac:picMkLst>
            <pc:docMk/>
            <pc:sldMk cId="4270802852" sldId="321"/>
            <ac:picMk id="1032" creationId="{7C0F737C-0D47-4CC3-AC35-012A72EF6224}"/>
          </ac:picMkLst>
        </pc:picChg>
        <pc:picChg chg="add del">
          <ac:chgData name="Jakub Matějů" userId="11c5fe34-a8c1-478c-8c18-72acc27cbe51" providerId="ADAL" clId="{C9DDDE25-4855-45CC-8ECE-AB70CA2451CA}" dt="2021-01-20T16:05:59.633" v="10" actId="478"/>
          <ac:picMkLst>
            <pc:docMk/>
            <pc:sldMk cId="4270802852" sldId="321"/>
            <ac:picMk id="1034" creationId="{8A38F254-BA4C-4874-9BA5-61E1B1881BDD}"/>
          </ac:picMkLst>
        </pc:picChg>
      </pc:sldChg>
      <pc:sldChg chg="add">
        <pc:chgData name="Jakub Matějů" userId="11c5fe34-a8c1-478c-8c18-72acc27cbe51" providerId="ADAL" clId="{C9DDDE25-4855-45CC-8ECE-AB70CA2451CA}" dt="2021-01-20T16:06:24.377" v="12"/>
        <pc:sldMkLst>
          <pc:docMk/>
          <pc:sldMk cId="1792171781" sldId="323"/>
        </pc:sldMkLst>
      </pc:sldChg>
      <pc:sldMasterChg chg="add addSldLayout">
        <pc:chgData name="Jakub Matějů" userId="11c5fe34-a8c1-478c-8c18-72acc27cbe51" providerId="ADAL" clId="{C9DDDE25-4855-45CC-8ECE-AB70CA2451CA}" dt="2021-01-20T16:06:24.377" v="11" actId="27028"/>
        <pc:sldMasterMkLst>
          <pc:docMk/>
          <pc:sldMasterMk cId="1396282286" sldId="2147483648"/>
        </pc:sldMasterMkLst>
        <pc:sldLayoutChg chg="add">
          <pc:chgData name="Jakub Matějů" userId="11c5fe34-a8c1-478c-8c18-72acc27cbe51" providerId="ADAL" clId="{C9DDDE25-4855-45CC-8ECE-AB70CA2451CA}" dt="2021-01-20T16:06:24.377" v="11" actId="27028"/>
          <pc:sldLayoutMkLst>
            <pc:docMk/>
            <pc:sldMasterMk cId="1396282286" sldId="2147483648"/>
            <pc:sldLayoutMk cId="2625300202" sldId="2147483660"/>
          </pc:sldLayoutMkLst>
        </pc:sldLayoutChg>
      </pc:sldMasterChg>
      <pc:sldMasterChg chg="replId modSldLayout">
        <pc:chgData name="Jakub Matějů" userId="11c5fe34-a8c1-478c-8c18-72acc27cbe51" providerId="ADAL" clId="{C9DDDE25-4855-45CC-8ECE-AB70CA2451CA}" dt="2021-01-20T16:06:24.377" v="11" actId="27028"/>
        <pc:sldMasterMkLst>
          <pc:docMk/>
          <pc:sldMasterMk cId="946163275" sldId="2147483674"/>
        </pc:sldMasterMkLst>
        <pc:sldLayoutChg chg="replId">
          <pc:chgData name="Jakub Matějů" userId="11c5fe34-a8c1-478c-8c18-72acc27cbe51" providerId="ADAL" clId="{C9DDDE25-4855-45CC-8ECE-AB70CA2451CA}" dt="2021-01-20T16:06:24.377" v="11" actId="27028"/>
          <pc:sldLayoutMkLst>
            <pc:docMk/>
            <pc:sldMasterMk cId="946163275" sldId="2147483674"/>
            <pc:sldLayoutMk cId="1987784647" sldId="2147483675"/>
          </pc:sldLayoutMkLst>
        </pc:sldLayoutChg>
      </pc:sldMasterChg>
    </pc:docChg>
  </pc:docChgLst>
  <pc:docChgLst>
    <pc:chgData name="Jakub Matějů" userId="11c5fe34-a8c1-478c-8c18-72acc27cbe51" providerId="ADAL" clId="{A7E129DC-38C4-48C6-A396-F2F9475FB7E1}"/>
    <pc:docChg chg="modSld">
      <pc:chgData name="Jakub Matějů" userId="11c5fe34-a8c1-478c-8c18-72acc27cbe51" providerId="ADAL" clId="{A7E129DC-38C4-48C6-A396-F2F9475FB7E1}" dt="2022-11-15T14:17:47.133" v="15" actId="20577"/>
      <pc:docMkLst>
        <pc:docMk/>
      </pc:docMkLst>
      <pc:sldChg chg="modSp mod">
        <pc:chgData name="Jakub Matějů" userId="11c5fe34-a8c1-478c-8c18-72acc27cbe51" providerId="ADAL" clId="{A7E129DC-38C4-48C6-A396-F2F9475FB7E1}" dt="2022-11-15T14:17:47.133" v="15" actId="20577"/>
        <pc:sldMkLst>
          <pc:docMk/>
          <pc:sldMk cId="4091674644" sldId="292"/>
        </pc:sldMkLst>
        <pc:spChg chg="mod">
          <ac:chgData name="Jakub Matějů" userId="11c5fe34-a8c1-478c-8c18-72acc27cbe51" providerId="ADAL" clId="{A7E129DC-38C4-48C6-A396-F2F9475FB7E1}" dt="2022-11-15T14:17:47.133" v="15" actId="20577"/>
          <ac:spMkLst>
            <pc:docMk/>
            <pc:sldMk cId="4091674644" sldId="292"/>
            <ac:spMk id="4" creationId="{4772945D-CA91-4CFE-8EB7-941C7618C99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1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3DF99BA-318F-4CE6-84DE-4AC0BEA90B5E}" type="datetime1">
              <a:rPr lang="cs-CZ" noProof="1" smtClean="0"/>
              <a:pPr rtl="0"/>
              <a:t>01.12.2023</a:t>
            </a:fld>
            <a:endParaRPr lang="cs-CZ" noProof="1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1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cs-CZ" noProof="1" smtClean="0"/>
              <a:pPr rtl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altLang="zh-CN" noProof="1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F8187F6-70FB-4F53-819D-6EC96A6244BD}" type="datetime1">
              <a:rPr lang="cs-CZ" altLang="zh-CN" noProof="1" dirty="0" smtClean="0"/>
              <a:pPr rtl="0"/>
              <a:t>01.12.2023</a:t>
            </a:fld>
            <a:endParaRPr lang="cs-CZ" altLang="zh-CN" noProof="1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altLang="zh-CN" noProof="1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  <a:endParaRPr lang="cs-CZ" altLang="zh-CN" noProof="1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altLang="zh-CN" noProof="1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cs-CZ" altLang="zh-CN" noProof="1" dirty="0" smtClean="0"/>
              <a:pPr rtl="0"/>
              <a:t>‹#›</a:t>
            </a:fld>
            <a:endParaRPr lang="cs-CZ" altLang="zh-CN" noProof="1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smtClean="0"/>
              <a:pPr rtl="0"/>
              <a:t>1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740169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10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3651242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11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795350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12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3472510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13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55974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14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174536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15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154778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16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339310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smtClean="0"/>
              <a:pPr rtl="0"/>
              <a:t>18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3185465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19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949025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20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373252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smtClean="0"/>
              <a:pPr rtl="0"/>
              <a:t>2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485636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21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169695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22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5282205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23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98604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24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532416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smtClean="0"/>
              <a:pPr rtl="0"/>
              <a:t>25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5777715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26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3151729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smtClean="0"/>
              <a:pPr rtl="0"/>
              <a:t>3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783007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smtClean="0"/>
              <a:pPr rtl="0"/>
              <a:t>4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3832619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5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4255299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6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627834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7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35801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8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3285761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cs-CZ" noProof="1" dirty="0" smtClean="0"/>
              <a:pPr rtl="0"/>
              <a:t>9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88315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 a pod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noProof="1"/>
              <a:t>Kliknutím můžete upravit nadpis stránky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1"/>
              <a:t>Podnadpis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xmlns="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s poděkován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12" name="Zástupný symbol obrázku 11">
            <a:extLst>
              <a:ext uri="{FF2B5EF4-FFF2-40B4-BE49-F238E27FC236}">
                <a16:creationId xmlns:a16="http://schemas.microsoft.com/office/drawing/2014/main" xmlns="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1"/>
              <a:t>Vložte nebo přetáhněte fotku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cs-CZ" noProof="1"/>
              <a:t>Děkujeme!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1"/>
              <a:t>Jméno a příjmení</a:t>
            </a:r>
          </a:p>
        </p:txBody>
      </p:sp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xmlns="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1"/>
              <a:t>Telefonní číslo</a:t>
            </a:r>
          </a:p>
        </p:txBody>
      </p:sp>
      <p:sp>
        <p:nvSpPr>
          <p:cNvPr id="9" name="Zástupný symbol pro text 7">
            <a:extLst>
              <a:ext uri="{FF2B5EF4-FFF2-40B4-BE49-F238E27FC236}">
                <a16:creationId xmlns:a16="http://schemas.microsoft.com/office/drawing/2014/main" xmlns="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1"/>
              <a:t>E-mail nebo uživatelské jméno ze sociální sítě</a:t>
            </a:r>
          </a:p>
        </p:txBody>
      </p:sp>
      <p:sp>
        <p:nvSpPr>
          <p:cNvPr id="10" name="Zástupný symbol pro text 8">
            <a:extLst>
              <a:ext uri="{FF2B5EF4-FFF2-40B4-BE49-F238E27FC236}">
                <a16:creationId xmlns:a16="http://schemas.microsoft.com/office/drawing/2014/main" xmlns="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1"/>
              <a:t>Web společnosti</a:t>
            </a:r>
          </a:p>
        </p:txBody>
      </p:sp>
    </p:spTree>
    <p:extLst>
      <p:ext uri="{BB962C8B-B14F-4D97-AF65-F5344CB8AC3E}">
        <p14:creationId xmlns:p14="http://schemas.microsoft.com/office/powerpoint/2010/main" val="163289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noProof="1"/>
              <a:t>Kliknutím můžete upravit nadpis stránky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1"/>
              <a:t>Podnadpis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xmlns="" id="{AFA90A43-BEC4-4B20-96E2-797B03FB82F2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430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xmlns="" id="{8A2C2023-6C37-4611-ACAF-5F2060202836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817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loupc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noProof="1"/>
              <a:t>Kliknutím můžete upravit nadpis stránky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1"/>
              <a:t>Podnadpis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cs-CZ" noProof="1"/>
              <a:t>Kliknutím můžete upravit styly předlohy textů.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cs-CZ" noProof="1"/>
              <a:t>Kliknutím můžete upravit styly předlohy textů.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cs-CZ" noProof="1"/>
              <a:t>Kliknutím můžete upravit styly předlohy textů.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17" name="Zástupný symbol pro text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cs-CZ" noProof="1"/>
              <a:t>Kliknutím můžete upravit styly předlohy textů.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olný tvar 5">
            <a:extLst>
              <a:ext uri="{FF2B5EF4-FFF2-40B4-BE49-F238E27FC236}">
                <a16:creationId xmlns:a16="http://schemas.microsoft.com/office/drawing/2014/main" xmlns="" id="{206C51E8-C5C0-4672-B456-F44C69B074D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6" name="Volný tvar 5">
            <a:extLst>
              <a:ext uri="{FF2B5EF4-FFF2-40B4-BE49-F238E27FC236}">
                <a16:creationId xmlns:a16="http://schemas.microsoft.com/office/drawing/2014/main" xmlns="" id="{9DE9AE8C-7574-4D45-B521-6B18054DA7C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7" name="Volný tvar 5">
            <a:extLst>
              <a:ext uri="{FF2B5EF4-FFF2-40B4-BE49-F238E27FC236}">
                <a16:creationId xmlns:a16="http://schemas.microsoft.com/office/drawing/2014/main" xmlns="" id="{EF240172-5930-4717-A0CD-A15107527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8" name="Volný tvar 5">
            <a:extLst>
              <a:ext uri="{FF2B5EF4-FFF2-40B4-BE49-F238E27FC236}">
                <a16:creationId xmlns:a16="http://schemas.microsoft.com/office/drawing/2014/main" xmlns="" id="{7B4A83CE-8643-4697-94A9-C9F587F46E2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9" name="Volný tvar 5">
            <a:extLst>
              <a:ext uri="{FF2B5EF4-FFF2-40B4-BE49-F238E27FC236}">
                <a16:creationId xmlns:a16="http://schemas.microsoft.com/office/drawing/2014/main" xmlns="" id="{B0A765A5-BBCE-405E-A4B3-80A660118E8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16000" rIns="180000" bIns="180000" rtlCol="0" anchor="t"/>
          <a:lstStyle>
            <a:lvl1pPr algn="l">
              <a:lnSpc>
                <a:spcPts val="45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cs-CZ" noProof="1"/>
              <a:t>Kliknutím můžete upravit název prezentace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1"/>
              <a:t>Kliknutím můžete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2083656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5">
            <a:extLst>
              <a:ext uri="{FF2B5EF4-FFF2-40B4-BE49-F238E27FC236}">
                <a16:creationId xmlns:a16="http://schemas.microsoft.com/office/drawing/2014/main" xmlns="" id="{12B8F0DB-CC25-4CE9-A68E-CAA2FD986AF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8" name="Volný tvar 5">
            <a:extLst>
              <a:ext uri="{FF2B5EF4-FFF2-40B4-BE49-F238E27FC236}">
                <a16:creationId xmlns:a16="http://schemas.microsoft.com/office/drawing/2014/main" xmlns="" id="{8A058973-2DC9-4087-9D57-F1D779F56CC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9" name="Volný tvar 5">
            <a:extLst>
              <a:ext uri="{FF2B5EF4-FFF2-40B4-BE49-F238E27FC236}">
                <a16:creationId xmlns:a16="http://schemas.microsoft.com/office/drawing/2014/main" xmlns="" id="{B641062D-3CD4-49D1-A621-331E2933340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0" name="Volný tvar 5">
            <a:extLst>
              <a:ext uri="{FF2B5EF4-FFF2-40B4-BE49-F238E27FC236}">
                <a16:creationId xmlns:a16="http://schemas.microsoft.com/office/drawing/2014/main" xmlns="" id="{9F2C1E7C-A088-4772-84B3-15309BEADF7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1" name="Volný tvar 5">
            <a:extLst>
              <a:ext uri="{FF2B5EF4-FFF2-40B4-BE49-F238E27FC236}">
                <a16:creationId xmlns:a16="http://schemas.microsoft.com/office/drawing/2014/main" xmlns="" id="{CA52278A-6924-4F97-A196-AE30D3DACB7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16000" rIns="180000" bIns="180000" rtlCol="0" anchor="t"/>
          <a:lstStyle>
            <a:lvl1pPr algn="l">
              <a:lnSpc>
                <a:spcPts val="45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cs-CZ" noProof="1"/>
              <a:t>Kliknutím můžete upravit nadpis oddělovacího snímku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1"/>
              <a:t>Kliknutím můžete upravit styl předlohy podnadpisů.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603129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olný tvar 5">
            <a:extLst>
              <a:ext uri="{FF2B5EF4-FFF2-40B4-BE49-F238E27FC236}">
                <a16:creationId xmlns:a16="http://schemas.microsoft.com/office/drawing/2014/main" xmlns="" id="{8663BD7B-5136-47ED-BE0A-C6C2F5622BD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9" name="Volný tvar 5">
            <a:extLst>
              <a:ext uri="{FF2B5EF4-FFF2-40B4-BE49-F238E27FC236}">
                <a16:creationId xmlns:a16="http://schemas.microsoft.com/office/drawing/2014/main" xmlns="" id="{6ABA22C7-C35B-4EC0-B7CE-54F9EEFCB71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0" name="Volný tvar 5">
            <a:extLst>
              <a:ext uri="{FF2B5EF4-FFF2-40B4-BE49-F238E27FC236}">
                <a16:creationId xmlns:a16="http://schemas.microsoft.com/office/drawing/2014/main" xmlns="" id="{6DAE4BC9-9CFF-4522-8216-651498F7A167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1" name="Volný tvar 5">
            <a:extLst>
              <a:ext uri="{FF2B5EF4-FFF2-40B4-BE49-F238E27FC236}">
                <a16:creationId xmlns:a16="http://schemas.microsoft.com/office/drawing/2014/main" xmlns="" id="{8E822AA0-FB3E-4051-AA1F-F51204BA02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2" name="Volný tvar 5">
            <a:extLst>
              <a:ext uri="{FF2B5EF4-FFF2-40B4-BE49-F238E27FC236}">
                <a16:creationId xmlns:a16="http://schemas.microsoft.com/office/drawing/2014/main" xmlns="" id="{3445288A-D169-4374-BCFD-917DD04B2B1E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noProof="1"/>
              <a:t>Kliknutím můžete upravit nadpis stránky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 5">
            <a:extLst>
              <a:ext uri="{FF2B5EF4-FFF2-40B4-BE49-F238E27FC236}">
                <a16:creationId xmlns:a16="http://schemas.microsoft.com/office/drawing/2014/main" xmlns="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1" name="Volný tvar 5">
            <a:extLst>
              <a:ext uri="{FF2B5EF4-FFF2-40B4-BE49-F238E27FC236}">
                <a16:creationId xmlns:a16="http://schemas.microsoft.com/office/drawing/2014/main" xmlns="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2" name="Volný tvar 5">
            <a:extLst>
              <a:ext uri="{FF2B5EF4-FFF2-40B4-BE49-F238E27FC236}">
                <a16:creationId xmlns:a16="http://schemas.microsoft.com/office/drawing/2014/main" xmlns="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3" name="Volný tvar 5">
            <a:extLst>
              <a:ext uri="{FF2B5EF4-FFF2-40B4-BE49-F238E27FC236}">
                <a16:creationId xmlns:a16="http://schemas.microsoft.com/office/drawing/2014/main" xmlns="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4" name="Volný tvar 5">
            <a:extLst>
              <a:ext uri="{FF2B5EF4-FFF2-40B4-BE49-F238E27FC236}">
                <a16:creationId xmlns:a16="http://schemas.microsoft.com/office/drawing/2014/main" xmlns="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noProof="1"/>
              <a:t>Kliknutím můžete upravit nadpis stránky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  <p:sp>
        <p:nvSpPr>
          <p:cNvPr id="9" name="Zástupný symbol pro obsah 3">
            <a:extLst>
              <a:ext uri="{FF2B5EF4-FFF2-40B4-BE49-F238E27FC236}">
                <a16:creationId xmlns:a16="http://schemas.microsoft.com/office/drawing/2014/main" xmlns="" id="{2CD5709C-84DE-45F3-AE9B-8B6FD7134A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9886" y="1511250"/>
            <a:ext cx="5460114" cy="4665713"/>
          </a:xfrm>
        </p:spPr>
        <p:txBody>
          <a:bodyPr rtlCol="0"/>
          <a:lstStyle/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xmlns="" id="{36BB18B1-3B7F-4B18-A1C5-BB7DA443C6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6816" y="1511250"/>
            <a:ext cx="5460114" cy="4665713"/>
          </a:xfrm>
        </p:spPr>
        <p:txBody>
          <a:bodyPr rtlCol="0"/>
          <a:lstStyle/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 5">
            <a:extLst>
              <a:ext uri="{FF2B5EF4-FFF2-40B4-BE49-F238E27FC236}">
                <a16:creationId xmlns:a16="http://schemas.microsoft.com/office/drawing/2014/main" xmlns="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1" name="Volný tvar 5">
            <a:extLst>
              <a:ext uri="{FF2B5EF4-FFF2-40B4-BE49-F238E27FC236}">
                <a16:creationId xmlns:a16="http://schemas.microsoft.com/office/drawing/2014/main" xmlns="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2" name="Volný tvar 5">
            <a:extLst>
              <a:ext uri="{FF2B5EF4-FFF2-40B4-BE49-F238E27FC236}">
                <a16:creationId xmlns:a16="http://schemas.microsoft.com/office/drawing/2014/main" xmlns="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3" name="Volný tvar 5">
            <a:extLst>
              <a:ext uri="{FF2B5EF4-FFF2-40B4-BE49-F238E27FC236}">
                <a16:creationId xmlns:a16="http://schemas.microsoft.com/office/drawing/2014/main" xmlns="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4" name="Volný tvar 5">
            <a:extLst>
              <a:ext uri="{FF2B5EF4-FFF2-40B4-BE49-F238E27FC236}">
                <a16:creationId xmlns:a16="http://schemas.microsoft.com/office/drawing/2014/main" xmlns="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noProof="1"/>
              <a:t>Kliknutím můžete upravit nadpis stránky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xmlns="" id="{3419BDFB-8FC0-4B89-A29A-8EAC95E9AB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1800" y="1511250"/>
            <a:ext cx="548493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1"/>
              <a:t>Kliknutím můžete upravit styly předlohy textu.</a:t>
            </a:r>
          </a:p>
        </p:txBody>
      </p:sp>
      <p:sp>
        <p:nvSpPr>
          <p:cNvPr id="18" name="Zástupný symbol pro text 4">
            <a:extLst>
              <a:ext uri="{FF2B5EF4-FFF2-40B4-BE49-F238E27FC236}">
                <a16:creationId xmlns:a16="http://schemas.microsoft.com/office/drawing/2014/main" xmlns="" id="{8E6C2CC0-9AB0-46E9-977A-EF923DCE7FA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9334" y="1518287"/>
            <a:ext cx="5420666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1"/>
              <a:t>Kliknutím můžete upravit styly předlohy textu.</a:t>
            </a:r>
          </a:p>
        </p:txBody>
      </p:sp>
      <p:sp>
        <p:nvSpPr>
          <p:cNvPr id="19" name="Zástupný symbol pro obsah 5">
            <a:extLst>
              <a:ext uri="{FF2B5EF4-FFF2-40B4-BE49-F238E27FC236}">
                <a16:creationId xmlns:a16="http://schemas.microsoft.com/office/drawing/2014/main" xmlns="" id="{28DF954C-A51E-4242-B83E-A826008F5C6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9334" y="2486989"/>
            <a:ext cx="5432666" cy="3702674"/>
          </a:xfrm>
        </p:spPr>
        <p:txBody>
          <a:bodyPr rtlCol="0"/>
          <a:lstStyle/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20" name="Zástupný symbol pro obsah 3">
            <a:extLst>
              <a:ext uri="{FF2B5EF4-FFF2-40B4-BE49-F238E27FC236}">
                <a16:creationId xmlns:a16="http://schemas.microsoft.com/office/drawing/2014/main" xmlns="" id="{600E416E-6162-484A-BA4D-640FA83078A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1800" y="2486989"/>
            <a:ext cx="5491215" cy="3702674"/>
          </a:xfrm>
        </p:spPr>
        <p:txBody>
          <a:bodyPr rtlCol="0"/>
          <a:lstStyle/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41602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 5">
            <a:extLst>
              <a:ext uri="{FF2B5EF4-FFF2-40B4-BE49-F238E27FC236}">
                <a16:creationId xmlns:a16="http://schemas.microsoft.com/office/drawing/2014/main" xmlns="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1" name="Volný tvar 5">
            <a:extLst>
              <a:ext uri="{FF2B5EF4-FFF2-40B4-BE49-F238E27FC236}">
                <a16:creationId xmlns:a16="http://schemas.microsoft.com/office/drawing/2014/main" xmlns="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2" name="Volný tvar 5">
            <a:extLst>
              <a:ext uri="{FF2B5EF4-FFF2-40B4-BE49-F238E27FC236}">
                <a16:creationId xmlns:a16="http://schemas.microsoft.com/office/drawing/2014/main" xmlns="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3" name="Volný tvar 5">
            <a:extLst>
              <a:ext uri="{FF2B5EF4-FFF2-40B4-BE49-F238E27FC236}">
                <a16:creationId xmlns:a16="http://schemas.microsoft.com/office/drawing/2014/main" xmlns="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4" name="Volný tvar 5">
            <a:extLst>
              <a:ext uri="{FF2B5EF4-FFF2-40B4-BE49-F238E27FC236}">
                <a16:creationId xmlns:a16="http://schemas.microsoft.com/office/drawing/2014/main" xmlns="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3932237" cy="1600199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marL="0" lvl="0" rtl="0"/>
            <a:r>
              <a:rPr lang="cs-CZ" noProof="1"/>
              <a:t>Kliknutím můžete upravit nadpis stránky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  <p:sp>
        <p:nvSpPr>
          <p:cNvPr id="20" name="Zástupný symbol pro text 3">
            <a:extLst>
              <a:ext uri="{FF2B5EF4-FFF2-40B4-BE49-F238E27FC236}">
                <a16:creationId xmlns:a16="http://schemas.microsoft.com/office/drawing/2014/main" xmlns="" id="{C49FB4A2-B750-422F-96D2-A7C2642957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4062" y="21343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1"/>
              <a:t>Kliknutím můžete upravit styly předlohy textů.</a:t>
            </a:r>
          </a:p>
        </p:txBody>
      </p:sp>
      <p:sp>
        <p:nvSpPr>
          <p:cNvPr id="21" name="Zástupný symbol pro obsah 2">
            <a:extLst>
              <a:ext uri="{FF2B5EF4-FFF2-40B4-BE49-F238E27FC236}">
                <a16:creationId xmlns:a16="http://schemas.microsoft.com/office/drawing/2014/main" xmlns="" id="{A8B59DDF-F2BC-491E-92E0-9D2C1398EC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31999"/>
            <a:ext cx="6544468" cy="5513889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011229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 5">
            <a:extLst>
              <a:ext uri="{FF2B5EF4-FFF2-40B4-BE49-F238E27FC236}">
                <a16:creationId xmlns:a16="http://schemas.microsoft.com/office/drawing/2014/main" xmlns="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1" name="Volný tvar 5">
            <a:extLst>
              <a:ext uri="{FF2B5EF4-FFF2-40B4-BE49-F238E27FC236}">
                <a16:creationId xmlns:a16="http://schemas.microsoft.com/office/drawing/2014/main" xmlns="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2" name="Volný tvar 5">
            <a:extLst>
              <a:ext uri="{FF2B5EF4-FFF2-40B4-BE49-F238E27FC236}">
                <a16:creationId xmlns:a16="http://schemas.microsoft.com/office/drawing/2014/main" xmlns="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3" name="Volný tvar 5">
            <a:extLst>
              <a:ext uri="{FF2B5EF4-FFF2-40B4-BE49-F238E27FC236}">
                <a16:creationId xmlns:a16="http://schemas.microsoft.com/office/drawing/2014/main" xmlns="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4" name="Volný tvar 5">
            <a:extLst>
              <a:ext uri="{FF2B5EF4-FFF2-40B4-BE49-F238E27FC236}">
                <a16:creationId xmlns:a16="http://schemas.microsoft.com/office/drawing/2014/main" xmlns="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3932237" cy="1600199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marL="0" lvl="0" rtl="0"/>
            <a:r>
              <a:rPr lang="cs-CZ" noProof="1"/>
              <a:t>Kliknutím můžete upravit nadpis stránky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  <p:sp>
        <p:nvSpPr>
          <p:cNvPr id="20" name="Zástupný symbol pro text 3">
            <a:extLst>
              <a:ext uri="{FF2B5EF4-FFF2-40B4-BE49-F238E27FC236}">
                <a16:creationId xmlns:a16="http://schemas.microsoft.com/office/drawing/2014/main" xmlns="" id="{C49FB4A2-B750-422F-96D2-A7C2642957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4062" y="21343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1"/>
              <a:t>Kliknutím můžete upravit styl předlohy textů.</a:t>
            </a:r>
          </a:p>
        </p:txBody>
      </p:sp>
      <p:sp>
        <p:nvSpPr>
          <p:cNvPr id="16" name="Zástupný symbol obrázku 2">
            <a:extLst>
              <a:ext uri="{FF2B5EF4-FFF2-40B4-BE49-F238E27FC236}">
                <a16:creationId xmlns:a16="http://schemas.microsoft.com/office/drawing/2014/main" xmlns="" id="{0110E46C-B434-49FA-AA0E-D64E5786D28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431999"/>
            <a:ext cx="6544468" cy="5513889"/>
          </a:xfrm>
          <a:prstGeom prst="roundRect">
            <a:avLst>
              <a:gd name="adj" fmla="val 5554"/>
            </a:avLst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 rtl="0">
              <a:buNone/>
            </a:pPr>
            <a:r>
              <a:rPr lang="cs-CZ" noProof="1"/>
              <a:t>Po kliknutí na ikonu můžete přidat obrázek.</a:t>
            </a:r>
          </a:p>
        </p:txBody>
      </p:sp>
    </p:spTree>
    <p:extLst>
      <p:ext uri="{BB962C8B-B14F-4D97-AF65-F5344CB8AC3E}">
        <p14:creationId xmlns:p14="http://schemas.microsoft.com/office/powerpoint/2010/main" val="6618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obrázku 20">
            <a:extLst>
              <a:ext uri="{FF2B5EF4-FFF2-40B4-BE49-F238E27FC236}">
                <a16:creationId xmlns:a16="http://schemas.microsoft.com/office/drawing/2014/main" xmlns="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1"/>
              <a:t>Vložte nebo přetáhněte fotku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16000" rIns="180000" bIns="180000" rtlCol="0" anchor="t"/>
          <a:lstStyle>
            <a:lvl1pPr algn="l">
              <a:lnSpc>
                <a:spcPts val="45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cs-CZ" noProof="1"/>
              <a:t>Kliknutím můžete upravit název prezentace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1"/>
              <a:t>Kliknutím můžete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5">
            <a:extLst>
              <a:ext uri="{FF2B5EF4-FFF2-40B4-BE49-F238E27FC236}">
                <a16:creationId xmlns:a16="http://schemas.microsoft.com/office/drawing/2014/main" xmlns="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5" name="Volný tvar 5">
            <a:extLst>
              <a:ext uri="{FF2B5EF4-FFF2-40B4-BE49-F238E27FC236}">
                <a16:creationId xmlns:a16="http://schemas.microsoft.com/office/drawing/2014/main" xmlns="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6" name="Volný tvar 5">
            <a:extLst>
              <a:ext uri="{FF2B5EF4-FFF2-40B4-BE49-F238E27FC236}">
                <a16:creationId xmlns:a16="http://schemas.microsoft.com/office/drawing/2014/main" xmlns="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7" name="Volný tvar 5">
            <a:extLst>
              <a:ext uri="{FF2B5EF4-FFF2-40B4-BE49-F238E27FC236}">
                <a16:creationId xmlns:a16="http://schemas.microsoft.com/office/drawing/2014/main" xmlns="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8" name="Volný tvar 5">
            <a:extLst>
              <a:ext uri="{FF2B5EF4-FFF2-40B4-BE49-F238E27FC236}">
                <a16:creationId xmlns:a16="http://schemas.microsoft.com/office/drawing/2014/main" xmlns="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xmlns="" id="{790C5B8B-2AF3-42F3-B4F8-A806BB98AC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1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959134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5">
            <a:extLst>
              <a:ext uri="{FF2B5EF4-FFF2-40B4-BE49-F238E27FC236}">
                <a16:creationId xmlns:a16="http://schemas.microsoft.com/office/drawing/2014/main" xmlns="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5" name="Volný tvar 5">
            <a:extLst>
              <a:ext uri="{FF2B5EF4-FFF2-40B4-BE49-F238E27FC236}">
                <a16:creationId xmlns:a16="http://schemas.microsoft.com/office/drawing/2014/main" xmlns="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6" name="Volný tvar 5">
            <a:extLst>
              <a:ext uri="{FF2B5EF4-FFF2-40B4-BE49-F238E27FC236}">
                <a16:creationId xmlns:a16="http://schemas.microsoft.com/office/drawing/2014/main" xmlns="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7" name="Volný tvar 5">
            <a:extLst>
              <a:ext uri="{FF2B5EF4-FFF2-40B4-BE49-F238E27FC236}">
                <a16:creationId xmlns:a16="http://schemas.microsoft.com/office/drawing/2014/main" xmlns="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8" name="Volný tvar 5">
            <a:extLst>
              <a:ext uri="{FF2B5EF4-FFF2-40B4-BE49-F238E27FC236}">
                <a16:creationId xmlns:a16="http://schemas.microsoft.com/office/drawing/2014/main" xmlns="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xmlns="" id="{790C5B8B-2AF3-42F3-B4F8-A806BB98AC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1"/>
              <a:t>Kliknutím můžete upravit styl předlohy nadpisů.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xmlns="" id="{1B3B1662-8902-44D0-A545-5008B483D1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8017" y="2169005"/>
            <a:ext cx="9035966" cy="2519990"/>
          </a:xfrm>
        </p:spPr>
        <p:txBody>
          <a:bodyPr rtlCol="0"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 rtl="0"/>
            <a:r>
              <a:rPr lang="cs-CZ" noProof="1"/>
              <a:t>Kliknutím můžete upravit styl předlohy textů.</a:t>
            </a:r>
          </a:p>
        </p:txBody>
      </p:sp>
    </p:spTree>
    <p:extLst>
      <p:ext uri="{BB962C8B-B14F-4D97-AF65-F5344CB8AC3E}">
        <p14:creationId xmlns:p14="http://schemas.microsoft.com/office/powerpoint/2010/main" val="3288757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5">
            <a:extLst>
              <a:ext uri="{FF2B5EF4-FFF2-40B4-BE49-F238E27FC236}">
                <a16:creationId xmlns:a16="http://schemas.microsoft.com/office/drawing/2014/main" xmlns="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5" name="Volný tvar 5">
            <a:extLst>
              <a:ext uri="{FF2B5EF4-FFF2-40B4-BE49-F238E27FC236}">
                <a16:creationId xmlns:a16="http://schemas.microsoft.com/office/drawing/2014/main" xmlns="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6" name="Volný tvar 5">
            <a:extLst>
              <a:ext uri="{FF2B5EF4-FFF2-40B4-BE49-F238E27FC236}">
                <a16:creationId xmlns:a16="http://schemas.microsoft.com/office/drawing/2014/main" xmlns="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7" name="Volný tvar 5">
            <a:extLst>
              <a:ext uri="{FF2B5EF4-FFF2-40B4-BE49-F238E27FC236}">
                <a16:creationId xmlns:a16="http://schemas.microsoft.com/office/drawing/2014/main" xmlns="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8" name="Volný tvar 5">
            <a:extLst>
              <a:ext uri="{FF2B5EF4-FFF2-40B4-BE49-F238E27FC236}">
                <a16:creationId xmlns:a16="http://schemas.microsoft.com/office/drawing/2014/main" xmlns="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obrázku 20">
            <a:extLst>
              <a:ext uri="{FF2B5EF4-FFF2-40B4-BE49-F238E27FC236}">
                <a16:creationId xmlns:a16="http://schemas.microsoft.com/office/drawing/2014/main" xmlns="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1"/>
              <a:t>Vložte nebo přetáhněte fotku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16000" rIns="180000" bIns="180000" rtlCol="0" anchor="t"/>
          <a:lstStyle>
            <a:lvl1pPr algn="l">
              <a:lnSpc>
                <a:spcPts val="45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cs-CZ" noProof="1"/>
              <a:t>Kliknutím můžete upravit název prezentace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1"/>
              <a:t>Kliknutím můžete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262530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ělovací sníme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xmlns="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1"/>
              <a:t>Vložte nebo přetáhněte fotku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16000" rIns="180000" bIns="180000" rtlCol="0" anchor="t"/>
          <a:lstStyle>
            <a:lvl1pPr algn="l">
              <a:lnSpc>
                <a:spcPts val="45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cs-CZ" noProof="1"/>
              <a:t>Kliknutím můžete upravit nadpis oddělovacího snímku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1"/>
              <a:t>Kliknutím můžete upravit styl předlohy podnadpisů.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ělovací sníme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obrázku 11">
            <a:extLst>
              <a:ext uri="{FF2B5EF4-FFF2-40B4-BE49-F238E27FC236}">
                <a16:creationId xmlns:a16="http://schemas.microsoft.com/office/drawing/2014/main" xmlns="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864000" rtlCol="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1"/>
              <a:t>Vložte nebo přetáhněte fotku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16000" rIns="180000" bIns="180000" rtlCol="0" anchor="t"/>
          <a:lstStyle>
            <a:lvl1pPr algn="l">
              <a:lnSpc>
                <a:spcPts val="45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cs-CZ" noProof="1"/>
              <a:t>Kliknutím můžete upravit nadpis oddělovacího snímku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1"/>
              <a:t>Kliknutím můžete upravit styl předlohy podnadpisů.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– fotk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xmlns="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8" y="432000"/>
            <a:ext cx="5278851" cy="58452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1"/>
              <a:t>Vložte nebo přetáhněte svoji fotku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noProof="1"/>
              <a:t>Kliknutím můžete upravit nadpis stránky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1"/>
              <a:t>Podnadpis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– fotk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u 12">
            <a:extLst>
              <a:ext uri="{FF2B5EF4-FFF2-40B4-BE49-F238E27FC236}">
                <a16:creationId xmlns:a16="http://schemas.microsoft.com/office/drawing/2014/main" xmlns="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1"/>
              <a:t>Vložte nebo přetáhněte fotku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noProof="1"/>
              <a:t>Kliknutím můžete upravit nadpis stránky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1"/>
              <a:t>Podnadpis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– fotk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xmlns="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85450" y="2376298"/>
            <a:ext cx="2405261" cy="21252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1"/>
              <a:t>Vložte nebo přetáhněte svoji fotku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noProof="1"/>
              <a:t>Kliknutím můžete upravit nadpis stránky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1"/>
              <a:t>Podnadpis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xmlns="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010540" y="1176148"/>
            <a:ext cx="2405261" cy="21252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1"/>
              <a:t>Vložte nebo přetáhněte svoji fotku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xmlns="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010539" y="3552739"/>
            <a:ext cx="2405261" cy="21252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1"/>
              <a:t>Vložte nebo přetáhněte svoji fotku</a:t>
            </a:r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 s pod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 5">
            <a:extLst>
              <a:ext uri="{FF2B5EF4-FFF2-40B4-BE49-F238E27FC236}">
                <a16:creationId xmlns:a16="http://schemas.microsoft.com/office/drawing/2014/main" xmlns="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1" name="Volný tvar 5">
            <a:extLst>
              <a:ext uri="{FF2B5EF4-FFF2-40B4-BE49-F238E27FC236}">
                <a16:creationId xmlns:a16="http://schemas.microsoft.com/office/drawing/2014/main" xmlns="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3" name="Volný tvar 5">
            <a:extLst>
              <a:ext uri="{FF2B5EF4-FFF2-40B4-BE49-F238E27FC236}">
                <a16:creationId xmlns:a16="http://schemas.microsoft.com/office/drawing/2014/main" xmlns="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14" name="Volný tvar 5">
            <a:extLst>
              <a:ext uri="{FF2B5EF4-FFF2-40B4-BE49-F238E27FC236}">
                <a16:creationId xmlns:a16="http://schemas.microsoft.com/office/drawing/2014/main" xmlns="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5" name="Volný tvar 5">
            <a:extLst>
              <a:ext uri="{FF2B5EF4-FFF2-40B4-BE49-F238E27FC236}">
                <a16:creationId xmlns:a16="http://schemas.microsoft.com/office/drawing/2014/main" xmlns="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noProof="1"/>
              <a:t>Kliknutím můžete upravit nadpis stránky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1"/>
              <a:t>Podnadpis</a:t>
            </a:r>
          </a:p>
        </p:txBody>
      </p:sp>
      <p:sp>
        <p:nvSpPr>
          <p:cNvPr id="3" name="Porovnání – zástupný symbol vlevo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1"/>
              <a:t>Kliknutím můžete upravit styly předlohy textů.</a:t>
            </a:r>
          </a:p>
        </p:txBody>
      </p:sp>
      <p:sp>
        <p:nvSpPr>
          <p:cNvPr id="12" name="Porovnání – zástupný symbol vlevo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cs-CZ" noProof="1"/>
              <a:t>Kliknutím můžete upravit styly předlohy textů.</a:t>
            </a:r>
          </a:p>
        </p:txBody>
      </p:sp>
      <p:sp>
        <p:nvSpPr>
          <p:cNvPr id="8" name="Zástupný symbol pro text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cs-CZ" noProof="1"/>
              <a:t>Kliknutím můžete upravit styly předlohy textů.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ká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1"/>
              <a:t>Vložte nebo přetáhněte svoji fotku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 noProof="1"/>
              <a:t>Přidejte zápatí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xmlns="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rtlCol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cs-CZ" noProof="1"/>
              <a:t>Zadejte titulek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cs-CZ" noProof="1"/>
              <a:t>Kliknutím můžete upravit nadpis stránky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noProof="1"/>
              <a:t>Přidejte zápatí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75" r:id="rId9"/>
    <p:sldLayoutId id="2147483664" r:id="rId10"/>
    <p:sldLayoutId id="2147483656" r:id="rId11"/>
    <p:sldLayoutId id="2147483657" r:id="rId12"/>
    <p:sldLayoutId id="2147483667" r:id="rId13"/>
    <p:sldLayoutId id="2147483668" r:id="rId14"/>
    <p:sldLayoutId id="2147483650" r:id="rId15"/>
    <p:sldLayoutId id="2147483652" r:id="rId16"/>
    <p:sldLayoutId id="2147483669" r:id="rId17"/>
    <p:sldLayoutId id="2147483671" r:id="rId18"/>
    <p:sldLayoutId id="2147483672" r:id="rId19"/>
    <p:sldLayoutId id="2147483670" r:id="rId20"/>
    <p:sldLayoutId id="2147483673" r:id="rId21"/>
    <p:sldLayoutId id="2147483655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D3031963-A3F1-4447-AE08-5C14411F9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910CC87-E09C-48DC-B112-B06EBCD1A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EA74F08-D9C3-4F80-A74F-48D2467784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E9E1B-EE33-4600-973C-DF73EDC8B3C0}" type="datetimeFigureOut">
              <a:rPr lang="cs-CZ" smtClean="0"/>
              <a:pPr/>
              <a:t>01.12.2023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889BBB2-BB45-45A0-9E49-B9EFBB2A7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BD5A413D-7AC2-482F-90F6-1A2369C22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C5DB-4B16-4C25-9632-586D039B37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28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hyperlink" Target="https://www.anjajidelna.cz/" TargetMode="Externa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g844yubRzc4&amp;feature=youtu.be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jpe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g8mb.c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g8mb.cz/prijimaci-zkousky" TargetMode="External"/><Relationship Id="rId4" Type="http://schemas.openxmlformats.org/officeDocument/2006/relationships/hyperlink" Target="http://www.cermat.cz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rijimacky.cermat.cz/menu/jednotna-prijimaci-zkouska/prihlasky-na-ss/navod-pro-vyplneni-prihlasky-na-s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kolnik-casopis.g6.cz/archiv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10" descr="Obsah obrázku exteriér, tráva, silnice, auto&#10;&#10;Popis se vygeneroval automaticky.">
            <a:extLst>
              <a:ext uri="{FF2B5EF4-FFF2-40B4-BE49-F238E27FC236}">
                <a16:creationId xmlns:a16="http://schemas.microsoft.com/office/drawing/2014/main" xmlns="" id="{9F610885-D2B2-4778-A4E0-DE75345868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05" t="6229" r="18737" b="13300"/>
          <a:stretch/>
        </p:blipFill>
        <p:spPr>
          <a:xfrm>
            <a:off x="2" y="-2121"/>
            <a:ext cx="11290335" cy="6865808"/>
          </a:xfrm>
        </p:spPr>
      </p:pic>
      <p:sp>
        <p:nvSpPr>
          <p:cNvPr id="23" name="Volný tvar 5" descr="Dutý zvýrazňující blok">
            <a:extLst>
              <a:ext uri="{FF2B5EF4-FFF2-40B4-BE49-F238E27FC236}">
                <a16:creationId xmlns:a16="http://schemas.microsoft.com/office/drawing/2014/main" xmlns="" id="{400EBE1E-90C2-4A0F-8553-BAD1A32DCE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42986" y="2088626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25" name="Textové pole 24">
            <a:extLst>
              <a:ext uri="{FF2B5EF4-FFF2-40B4-BE49-F238E27FC236}">
                <a16:creationId xmlns:a16="http://schemas.microsoft.com/office/drawing/2014/main" xmlns="" id="{7EF238CB-AB58-4787-8F9C-A1C16929A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4311" y="4004993"/>
            <a:ext cx="1437280" cy="2327335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cs-CZ" noProof="1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8990" y="4815325"/>
            <a:ext cx="4206457" cy="1112368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noProof="1">
                <a:ea typeface="+mn-lt"/>
                <a:cs typeface="+mn-lt"/>
              </a:rPr>
              <a:t>Škola přidružená k organizaci UNESCO, škola spolupracující s Mensou ČR a Univerzitou Karlovou.   </a:t>
            </a:r>
            <a:r>
              <a:rPr lang="cs-CZ" noProof="1">
                <a:ea typeface="+mn-lt"/>
                <a:cs typeface="+mn-lt"/>
              </a:rPr>
              <a:t>   </a:t>
            </a:r>
            <a:endParaRPr lang="cs-CZ">
              <a:cs typeface="Calibri Light"/>
            </a:endParaRPr>
          </a:p>
        </p:txBody>
      </p:sp>
      <p:sp>
        <p:nvSpPr>
          <p:cNvPr id="20" name="Rovnoramenný trojúhelník 19">
            <a:extLst>
              <a:ext uri="{FF2B5EF4-FFF2-40B4-BE49-F238E27FC236}">
                <a16:creationId xmlns:a16="http://schemas.microsoft.com/office/drawing/2014/main" xmlns="" id="{545D50A1-D634-4325-B06C-5450FDF7B8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970105" y="5913942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24" name="Volný tvar 5" descr="Dutý zvýrazňující blok">
            <a:extLst>
              <a:ext uri="{FF2B5EF4-FFF2-40B4-BE49-F238E27FC236}">
                <a16:creationId xmlns:a16="http://schemas.microsoft.com/office/drawing/2014/main" xmlns="" id="{0500099A-F97A-45EE-86DB-AEC71F8CC0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950441" y="653801"/>
            <a:ext cx="2665948" cy="2339499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27" name="Volný tvar 5">
            <a:extLst>
              <a:ext uri="{FF2B5EF4-FFF2-40B4-BE49-F238E27FC236}">
                <a16:creationId xmlns:a16="http://schemas.microsoft.com/office/drawing/2014/main" xmlns="" id="{E55DB865-8FF2-4EFF-8099-44D15ABE50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97263" y="5964615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9" name="Volný tvar 5">
            <a:extLst>
              <a:ext uri="{FF2B5EF4-FFF2-40B4-BE49-F238E27FC236}">
                <a16:creationId xmlns:a16="http://schemas.microsoft.com/office/drawing/2014/main" xmlns="" id="{1967BDCB-5427-4CF3-9138-3D4896FD08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35513" y="168940"/>
            <a:ext cx="2026954" cy="1778751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5E0D97C-3B9A-48AB-AD9B-0291ED005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3" y="624676"/>
            <a:ext cx="1966157" cy="91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3865" y="3057305"/>
            <a:ext cx="4845798" cy="2860230"/>
          </a:xfr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txBody>
          <a:bodyPr rtlCol="0"/>
          <a:lstStyle/>
          <a:p>
            <a:r>
              <a:rPr lang="cs-CZ" sz="3200" noProof="1"/>
              <a:t>GYMNÁZIUM, Mladá Boleslav, </a:t>
            </a:r>
            <a:br>
              <a:rPr lang="cs-CZ" sz="3200" noProof="1"/>
            </a:br>
            <a:r>
              <a:rPr lang="cs-CZ" sz="3200" noProof="1"/>
              <a:t>Palackého 191/1</a:t>
            </a:r>
          </a:p>
        </p:txBody>
      </p:sp>
      <p:sp>
        <p:nvSpPr>
          <p:cNvPr id="12" name="Podnadpis 3">
            <a:extLst>
              <a:ext uri="{FF2B5EF4-FFF2-40B4-BE49-F238E27FC236}">
                <a16:creationId xmlns:a16="http://schemas.microsoft.com/office/drawing/2014/main" xmlns="" id="{F829AE66-9509-48BB-8C46-C527751A16A6}"/>
              </a:ext>
            </a:extLst>
          </p:cNvPr>
          <p:cNvSpPr txBox="1">
            <a:spLocks/>
          </p:cNvSpPr>
          <p:nvPr/>
        </p:nvSpPr>
        <p:spPr>
          <a:xfrm>
            <a:off x="1148989" y="4769572"/>
            <a:ext cx="4206457" cy="1112368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2000" noProof="1">
                <a:ea typeface="+mn-lt"/>
                <a:cs typeface="+mn-lt"/>
              </a:rPr>
              <a:t>Škola přidružená k organizaci UNESCO, škola spolupracující s Mensou </a:t>
            </a:r>
            <a:r>
              <a:rPr lang="cs-CZ" sz="2000" noProof="1" smtClean="0">
                <a:ea typeface="+mn-lt"/>
                <a:cs typeface="+mn-lt"/>
              </a:rPr>
              <a:t>Česko </a:t>
            </a:r>
            <a:r>
              <a:rPr lang="cs-CZ" sz="2000" noProof="1">
                <a:ea typeface="+mn-lt"/>
                <a:cs typeface="+mn-lt"/>
              </a:rPr>
              <a:t>a Univerzitou Karlovou.   </a:t>
            </a:r>
            <a:r>
              <a:rPr lang="cs-CZ" noProof="1">
                <a:ea typeface="+mn-lt"/>
                <a:cs typeface="+mn-lt"/>
              </a:rPr>
              <a:t>   </a:t>
            </a:r>
            <a:endParaRPr lang="cs-CZ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9217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1" descr="Obsah obrázku interiér, patro, místnost, strop&#10;&#10;Popis se vygeneroval automaticky.">
            <a:extLst>
              <a:ext uri="{FF2B5EF4-FFF2-40B4-BE49-F238E27FC236}">
                <a16:creationId xmlns:a16="http://schemas.microsoft.com/office/drawing/2014/main" xmlns="" id="{F5B2B3D0-96F1-4244-A468-94423C47C3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65" r="14865"/>
          <a:stretch/>
        </p:blipFill>
        <p:spPr>
          <a:xfrm>
            <a:off x="5141640" y="304967"/>
            <a:ext cx="3015911" cy="2828865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EC02C504-224B-489F-9ECF-56C6879C2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351" y="3522632"/>
            <a:ext cx="3066151" cy="3085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Obdélník: Zaoblené rohy 10">
            <a:extLst>
              <a:ext uri="{FF2B5EF4-FFF2-40B4-BE49-F238E27FC236}">
                <a16:creationId xmlns:a16="http://schemas.microsoft.com/office/drawing/2014/main" xmlns="" id="{B15C0C84-6686-402E-A1E7-5BC970B13F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75132"/>
            <a:ext cx="5472000" cy="432000"/>
          </a:xfrm>
        </p:spPr>
        <p:txBody>
          <a:bodyPr rtlCol="0"/>
          <a:lstStyle/>
          <a:p>
            <a:r>
              <a:rPr lang="cs-CZ" sz="3600" b="1" noProof="1"/>
              <a:t>Vybavení</a:t>
            </a:r>
            <a:r>
              <a:rPr lang="cs-CZ" sz="3600" b="1" noProof="1">
                <a:ea typeface="+mj-lt"/>
                <a:cs typeface="+mj-lt"/>
              </a:rPr>
              <a:t> školy</a:t>
            </a:r>
            <a:endParaRPr lang="cs-CZ" sz="3600" noProof="1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158090"/>
            <a:ext cx="4326878" cy="806753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Char char="•"/>
            </a:pPr>
            <a:r>
              <a:rPr lang="cs-CZ" sz="2400" noProof="1">
                <a:ea typeface="+mn-lt"/>
                <a:cs typeface="+mn-lt"/>
              </a:rPr>
              <a:t>Škola má kromě kmenových i 9 odborných učeben</a:t>
            </a:r>
            <a:r>
              <a:rPr lang="cs-CZ" sz="2200" noProof="1">
                <a:ea typeface="+mn-lt"/>
                <a:cs typeface="+mn-lt"/>
              </a:rPr>
              <a:t>.</a:t>
            </a:r>
            <a:endParaRPr lang="en-US" sz="2200" dirty="0">
              <a:ea typeface="+mn-lt"/>
              <a:cs typeface="+mn-lt"/>
            </a:endParaRPr>
          </a:p>
          <a:p>
            <a:pPr algn="just"/>
            <a:endParaRPr lang="cs-CZ" sz="2200" noProof="1">
              <a:ea typeface="+mn-lt"/>
              <a:cs typeface="+mn-lt"/>
            </a:endParaRP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900" y="2302239"/>
            <a:ext cx="6046195" cy="426333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cs-CZ" sz="2800" b="1" noProof="1"/>
              <a:t>Učebna fyziky</a:t>
            </a:r>
            <a:r>
              <a:rPr lang="cs-CZ" sz="3200" b="1" noProof="1"/>
              <a:t> </a:t>
            </a:r>
            <a:endParaRPr lang="cs-CZ" noProof="1">
              <a:cs typeface="Calibri Light"/>
            </a:endParaRPr>
          </a:p>
          <a:p>
            <a:endParaRPr lang="cs-CZ" sz="2400" noProof="1">
              <a:cs typeface="Calibri Light"/>
            </a:endParaRPr>
          </a:p>
          <a:p>
            <a:endParaRPr lang="cs-CZ" sz="2400" noProof="1">
              <a:cs typeface="Calibri Light"/>
            </a:endParaRPr>
          </a:p>
          <a:p>
            <a:pPr algn="just"/>
            <a:endParaRPr lang="cs-CZ" sz="2400" noProof="1"/>
          </a:p>
          <a:p>
            <a:r>
              <a:rPr lang="cs-CZ" sz="2400" noProof="1"/>
              <a:t>V učebně jsou k dispozici elektrostavebnice, elektroskop, optické sestavy, nakloněná rovina, model pístového motoru, váhy, siloměry, soustava na tepelnou roztažnost, délková měřidla, pomůcky na kmitání a vlnění, hustoměry a mnoho dalších zajímavých pomůcek včetně sady a softwaru VERNIER.</a:t>
            </a:r>
            <a:endParaRPr lang="cs-CZ" sz="2400" noProof="1">
              <a:cs typeface="Calibri Light"/>
            </a:endParaRPr>
          </a:p>
          <a:p>
            <a:endParaRPr lang="cs-CZ" sz="2400" noProof="1">
              <a:cs typeface="Calibri Light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r>
              <a:rPr lang="cs-CZ" noProof="1">
                <a:latin typeface="Times New Roman"/>
                <a:cs typeface="Times New Roman"/>
              </a:rPr>
              <a:t>10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0D8CB584-C4B0-4D80-8E73-B5898EC46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8519" y="302105"/>
            <a:ext cx="2840787" cy="2826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Volný tvar 5">
            <a:extLst>
              <a:ext uri="{FF2B5EF4-FFF2-40B4-BE49-F238E27FC236}">
                <a16:creationId xmlns:a16="http://schemas.microsoft.com/office/drawing/2014/main" xmlns="" id="{CC1B61B2-4D53-48FB-A1BE-E787D987F7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42121" y="2848000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6" name="Volný tvar 5">
            <a:extLst>
              <a:ext uri="{FF2B5EF4-FFF2-40B4-BE49-F238E27FC236}">
                <a16:creationId xmlns:a16="http://schemas.microsoft.com/office/drawing/2014/main" xmlns="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935552" y="217241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5" name="Volný tvar 5">
            <a:extLst>
              <a:ext uri="{FF2B5EF4-FFF2-40B4-BE49-F238E27FC236}">
                <a16:creationId xmlns:a16="http://schemas.microsoft.com/office/drawing/2014/main" xmlns="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591245" y="2127813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5" name="Zástupný symbol pro obsah 3">
            <a:extLst>
              <a:ext uri="{FF2B5EF4-FFF2-40B4-BE49-F238E27FC236}">
                <a16:creationId xmlns:a16="http://schemas.microsoft.com/office/drawing/2014/main" xmlns="" id="{EEB4E7A2-5F66-41FE-8C9F-DB0126FB5D08}"/>
              </a:ext>
            </a:extLst>
          </p:cNvPr>
          <p:cNvSpPr txBox="1">
            <a:spLocks/>
          </p:cNvSpPr>
          <p:nvPr/>
        </p:nvSpPr>
        <p:spPr>
          <a:xfrm>
            <a:off x="432000" y="2435589"/>
            <a:ext cx="5141320" cy="4438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noProof="1">
              <a:cs typeface="Calibri Light"/>
            </a:endParaRPr>
          </a:p>
          <a:p>
            <a:r>
              <a:rPr lang="cs-CZ" sz="2400" noProof="1"/>
              <a:t>Na všech lavicích v učebně jsou zabudované zdroje nízkého napětí pro žákovské laboratorní práce. </a:t>
            </a:r>
            <a:endParaRPr lang="cs-CZ" sz="2400" noProof="1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: Zaoblené rohy 10">
            <a:extLst>
              <a:ext uri="{FF2B5EF4-FFF2-40B4-BE49-F238E27FC236}">
                <a16:creationId xmlns:a16="http://schemas.microsoft.com/office/drawing/2014/main" xmlns="" id="{B15C0C84-6686-402E-A1E7-5BC970B13F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8528964" cy="432000"/>
          </a:xfrm>
        </p:spPr>
        <p:txBody>
          <a:bodyPr rtlCol="0"/>
          <a:lstStyle/>
          <a:p>
            <a:r>
              <a:rPr lang="cs-CZ" b="1" noProof="1"/>
              <a:t>Odborná učebna chemie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2" y="1007999"/>
            <a:ext cx="5917367" cy="979281"/>
          </a:xfrm>
        </p:spPr>
        <p:txBody>
          <a:bodyPr vert="horz" lIns="0" tIns="0" rIns="0" bIns="0" rtlCol="0" anchor="t">
            <a:noAutofit/>
          </a:bodyPr>
          <a:lstStyle/>
          <a:p>
            <a:pPr algn="just"/>
            <a:r>
              <a:rPr lang="cs-CZ" sz="2400">
                <a:solidFill>
                  <a:srgbClr val="404040"/>
                </a:solidFill>
                <a:latin typeface="Calibri Light"/>
                <a:ea typeface="Arial"/>
                <a:cs typeface="Arial"/>
              </a:rPr>
              <a:t>V učebně je rozvod plynu a elektřiny, k dispozici jsou laboratorní stoly, voda a digestoř. Tedy vše, co studenti potřebují ke kvalitní práci.</a:t>
            </a:r>
            <a:endParaRPr lang="cs-CZ" sz="2400" b="0" i="0">
              <a:latin typeface="Calibri Light"/>
              <a:ea typeface="Arial"/>
              <a:cs typeface="Arial"/>
            </a:endParaRPr>
          </a:p>
          <a:p>
            <a:pPr lvl="0" algn="just" rtl="0">
              <a:buChar char="•"/>
            </a:pPr>
            <a:endParaRPr lang="cs-CZ" b="0" i="0">
              <a:latin typeface="Calibri Light"/>
              <a:ea typeface="Arial"/>
              <a:cs typeface="Arial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r>
              <a:rPr lang="cs-CZ" noProof="1">
                <a:latin typeface="Times New Roman"/>
                <a:cs typeface="Times New Roman"/>
              </a:rPr>
              <a:t>11</a:t>
            </a:r>
            <a:endParaRPr lang="en-US" dirty="0"/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xmlns="" id="{5D560497-A355-4FB2-B330-875239AD158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4848" r="4848"/>
          <a:stretch/>
        </p:blipFill>
        <p:spPr>
          <a:xfrm>
            <a:off x="6682431" y="432000"/>
            <a:ext cx="5278851" cy="5845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xmlns="" id="{9FAE4791-53BF-4A39-84FE-8E8F24258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57" y="2373522"/>
            <a:ext cx="27432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xmlns="" id="{5708F75C-CB27-4A09-83DB-7622CCAB4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815" y="3538268"/>
            <a:ext cx="27432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Volný tvar 5">
            <a:extLst>
              <a:ext uri="{FF2B5EF4-FFF2-40B4-BE49-F238E27FC236}">
                <a16:creationId xmlns:a16="http://schemas.microsoft.com/office/drawing/2014/main" xmlns="" id="{CC1B61B2-4D53-48FB-A1BE-E787D987F7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2242917" y="5497494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5" name="Volný tvar 5">
            <a:extLst>
              <a:ext uri="{FF2B5EF4-FFF2-40B4-BE49-F238E27FC236}">
                <a16:creationId xmlns:a16="http://schemas.microsoft.com/office/drawing/2014/main" xmlns="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2064420" y="3711353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6" name="Volný tvar 5">
            <a:extLst>
              <a:ext uri="{FF2B5EF4-FFF2-40B4-BE49-F238E27FC236}">
                <a16:creationId xmlns:a16="http://schemas.microsoft.com/office/drawing/2014/main" xmlns="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225712" y="496145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pic>
        <p:nvPicPr>
          <p:cNvPr id="4" name="Obrázek 13" descr="Obsah obrázku nůžky, kreslení, okno&#10;&#10;Popis se vygeneroval automaticky.">
            <a:extLst>
              <a:ext uri="{FF2B5EF4-FFF2-40B4-BE49-F238E27FC236}">
                <a16:creationId xmlns:a16="http://schemas.microsoft.com/office/drawing/2014/main" xmlns="" id="{F01467D2-4BBA-43B6-BD50-092184523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071" y="4874856"/>
            <a:ext cx="1161691" cy="1161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9515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50E83FC6-AD57-496C-AA2F-33A383B11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228" y="3293494"/>
            <a:ext cx="3180271" cy="3165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Obdélník: Zaoblené rohy 10">
            <a:extLst>
              <a:ext uri="{FF2B5EF4-FFF2-40B4-BE49-F238E27FC236}">
                <a16:creationId xmlns:a16="http://schemas.microsoft.com/office/drawing/2014/main" xmlns="" id="{B15C0C84-6686-402E-A1E7-5BC970B13F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8528964" cy="432000"/>
          </a:xfrm>
        </p:spPr>
        <p:txBody>
          <a:bodyPr rtlCol="0"/>
          <a:lstStyle/>
          <a:p>
            <a:r>
              <a:rPr lang="cs-CZ" b="1" noProof="1"/>
              <a:t>Odborná učebna biologie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7999"/>
            <a:ext cx="10801095" cy="821130"/>
          </a:xfrm>
        </p:spPr>
        <p:txBody>
          <a:bodyPr vert="horz" lIns="0" tIns="0" rIns="0" bIns="0" rtlCol="0" anchor="t">
            <a:noAutofit/>
          </a:bodyPr>
          <a:lstStyle/>
          <a:p>
            <a:pPr algn="just"/>
            <a:r>
              <a:rPr lang="cs-CZ" sz="2400" dirty="0">
                <a:ea typeface="+mn-lt"/>
                <a:cs typeface="+mn-lt"/>
              </a:rPr>
              <a:t>V učebně je k dispozici 10 světelných elektrických mikroskopů a 16 zrcátkových, dva stereomikroskopy a jeden </a:t>
            </a:r>
            <a:r>
              <a:rPr lang="cs-CZ" sz="2400" dirty="0" err="1">
                <a:ea typeface="+mn-lt"/>
                <a:cs typeface="+mn-lt"/>
              </a:rPr>
              <a:t>videomikroskop</a:t>
            </a:r>
            <a:r>
              <a:rPr lang="cs-CZ" sz="2400" dirty="0">
                <a:ea typeface="+mn-lt"/>
                <a:cs typeface="+mn-lt"/>
              </a:rPr>
              <a:t>. Pro snímání pokusů kamerou je možné využívat propojení s interaktivní tabulí.</a:t>
            </a:r>
            <a:endParaRPr lang="en-US" dirty="0">
              <a:cs typeface="Calibri Light"/>
            </a:endParaRPr>
          </a:p>
          <a:p>
            <a:endParaRPr lang="cs-CZ" sz="2400" b="0" i="0">
              <a:latin typeface="Calibri Light"/>
              <a:ea typeface="Arial"/>
              <a:cs typeface="Arial"/>
            </a:endParaRPr>
          </a:p>
          <a:p>
            <a:pPr lvl="0" algn="just" rtl="0">
              <a:buChar char="•"/>
            </a:pPr>
            <a:endParaRPr lang="cs-CZ" b="0" i="0">
              <a:latin typeface="Calibri Light"/>
              <a:ea typeface="Arial"/>
              <a:cs typeface="Arial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r>
              <a:rPr lang="cs-CZ" noProof="1">
                <a:latin typeface="Times New Roman"/>
                <a:cs typeface="Times New Roman"/>
              </a:rPr>
              <a:t>12</a:t>
            </a:r>
          </a:p>
        </p:txBody>
      </p:sp>
      <p:sp>
        <p:nvSpPr>
          <p:cNvPr id="16" name="Volný tvar 5">
            <a:extLst>
              <a:ext uri="{FF2B5EF4-FFF2-40B4-BE49-F238E27FC236}">
                <a16:creationId xmlns:a16="http://schemas.microsoft.com/office/drawing/2014/main" xmlns="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121976" y="18271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xmlns="" id="{37DC134D-53E3-4B43-A021-3FD022A4F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759" y="2253291"/>
            <a:ext cx="3127795" cy="3271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xmlns="" id="{474E74CD-7E61-4BE2-BF20-3AAF21E23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11" y="2248530"/>
            <a:ext cx="3132647" cy="3151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Volný tvar 5">
            <a:extLst>
              <a:ext uri="{FF2B5EF4-FFF2-40B4-BE49-F238E27FC236}">
                <a16:creationId xmlns:a16="http://schemas.microsoft.com/office/drawing/2014/main" xmlns="" id="{CC1B61B2-4D53-48FB-A1BE-E787D987F7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298880" y="267953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5" name="Volný tvar 5">
            <a:extLst>
              <a:ext uri="{FF2B5EF4-FFF2-40B4-BE49-F238E27FC236}">
                <a16:creationId xmlns:a16="http://schemas.microsoft.com/office/drawing/2014/main" xmlns="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256193" y="2934976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830511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: Zaoblené rohy 10">
            <a:extLst>
              <a:ext uri="{FF2B5EF4-FFF2-40B4-BE49-F238E27FC236}">
                <a16:creationId xmlns:a16="http://schemas.microsoft.com/office/drawing/2014/main" xmlns="" id="{B15C0C84-6686-402E-A1E7-5BC970B13F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23" y="403245"/>
            <a:ext cx="5472000" cy="432000"/>
          </a:xfrm>
        </p:spPr>
        <p:txBody>
          <a:bodyPr rtlCol="0"/>
          <a:lstStyle/>
          <a:p>
            <a:r>
              <a:rPr lang="cs-CZ" b="1" noProof="1"/>
              <a:t>Technické vybavení</a:t>
            </a:r>
            <a:r>
              <a:rPr lang="cs-CZ" b="1" noProof="1">
                <a:ea typeface="+mj-lt"/>
                <a:cs typeface="+mj-lt"/>
              </a:rPr>
              <a:t> školy</a:t>
            </a:r>
            <a:endParaRPr lang="cs-CZ" b="1" noProof="1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2043" y="1007999"/>
            <a:ext cx="7909440" cy="2072373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 algn="just">
              <a:buChar char="•"/>
            </a:pPr>
            <a:r>
              <a:rPr lang="cs-CZ" sz="2400" noProof="1">
                <a:ea typeface="+mn-lt"/>
                <a:cs typeface="+mn-lt"/>
              </a:rPr>
              <a:t>Kmenové učebny jsou vybaveny základní audiovizuální technikou, PC a dataprojektory, v některých třídách je interaktivní   tabule.  Nově je  možné  během  výuky  využívat 3 sady notebooků s dotykovým perem, 1 sada =10 žákovských NTB.</a:t>
            </a:r>
            <a:endParaRPr lang="cs-CZ" dirty="0">
              <a:ea typeface="+mn-lt"/>
              <a:cs typeface="+mn-lt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r>
              <a:rPr lang="cs-CZ" noProof="1">
                <a:latin typeface="Times New Roman"/>
                <a:cs typeface="Times New Roman"/>
              </a:rPr>
              <a:t>13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3371BBFA-CFE5-4881-8E18-E0ABFC3F8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797" y="202719"/>
            <a:ext cx="2930105" cy="2886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9D665C60-6C14-4467-AF66-EF4C3D66E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796" y="3653288"/>
            <a:ext cx="2930105" cy="2930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xmlns="" id="{531FA389-1F55-4E04-A217-65C68B8B1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788" y="2575618"/>
            <a:ext cx="2425279" cy="2434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xmlns="" id="{53C10079-2FDE-4367-BC0D-BE03000D26FC}"/>
              </a:ext>
            </a:extLst>
          </p:cNvPr>
          <p:cNvSpPr txBox="1">
            <a:spLocks/>
          </p:cNvSpPr>
          <p:nvPr/>
        </p:nvSpPr>
        <p:spPr>
          <a:xfrm>
            <a:off x="421811" y="2617273"/>
            <a:ext cx="5158805" cy="394697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har char="•"/>
            </a:pPr>
            <a:r>
              <a:rPr lang="cs-CZ" sz="2400" noProof="1">
                <a:cs typeface="Calibri Light"/>
              </a:rPr>
              <a:t>Pro výuku </a:t>
            </a:r>
            <a:r>
              <a:rPr lang="cs-CZ" sz="2400" b="1" noProof="1">
                <a:cs typeface="Calibri Light"/>
              </a:rPr>
              <a:t>programování</a:t>
            </a:r>
            <a:r>
              <a:rPr lang="cs-CZ" sz="2400" noProof="1">
                <a:cs typeface="Calibri Light"/>
              </a:rPr>
              <a:t> slouží sada 18 ks BBC micro:bitů, 4 ks Waveshare AlphaBot2 s robotickou rukou. K dispozici jsou studentům  také stavebnice lego EV3. </a:t>
            </a:r>
            <a:endParaRPr lang="cs-CZ" dirty="0">
              <a:cs typeface="Calibri Light"/>
            </a:endParaRPr>
          </a:p>
          <a:p>
            <a:pPr marL="342900" indent="-342900">
              <a:buChar char="•"/>
            </a:pPr>
            <a:r>
              <a:rPr lang="cs-CZ" sz="2400" noProof="1">
                <a:cs typeface="Calibri Light"/>
              </a:rPr>
              <a:t>Škola má </a:t>
            </a:r>
            <a:r>
              <a:rPr lang="cs-CZ" sz="2400" b="1" noProof="1">
                <a:cs typeface="Calibri Light"/>
              </a:rPr>
              <a:t>počítačovou učebnu</a:t>
            </a:r>
            <a:r>
              <a:rPr lang="cs-CZ" sz="2400" noProof="1">
                <a:cs typeface="Calibri Light"/>
              </a:rPr>
              <a:t>, kde je 17 PC s Windows </a:t>
            </a:r>
            <a:r>
              <a:rPr lang="cs-CZ" sz="2400" noProof="1" smtClean="0">
                <a:cs typeface="Calibri Light"/>
              </a:rPr>
              <a:t>11.</a:t>
            </a:r>
            <a:r>
              <a:rPr lang="cs-CZ" sz="2400" noProof="1">
                <a:cs typeface="Calibri Light"/>
              </a:rPr>
              <a:t> </a:t>
            </a:r>
          </a:p>
          <a:p>
            <a:pPr marL="342900" indent="-342900">
              <a:buChar char="•"/>
            </a:pPr>
            <a:r>
              <a:rPr lang="cs-CZ" sz="2400" noProof="1">
                <a:cs typeface="Calibri Light"/>
              </a:rPr>
              <a:t>Již delší dobu využíváme služeb MS Office365, které nyní plně slouží  </a:t>
            </a:r>
            <a:br>
              <a:rPr lang="cs-CZ" sz="2400" noProof="1">
                <a:cs typeface="Calibri Light"/>
              </a:rPr>
            </a:br>
            <a:r>
              <a:rPr lang="cs-CZ" sz="2400" noProof="1">
                <a:cs typeface="Calibri Light"/>
              </a:rPr>
              <a:t>v probíhající distanční výuce.</a:t>
            </a:r>
            <a:endParaRPr lang="cs-CZ" dirty="0">
              <a:cs typeface="Calibri Light"/>
            </a:endParaRPr>
          </a:p>
          <a:p>
            <a:endParaRPr lang="cs-CZ" sz="2400" noProof="1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776979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 5">
            <a:extLst>
              <a:ext uri="{FF2B5EF4-FFF2-40B4-BE49-F238E27FC236}">
                <a16:creationId xmlns:a16="http://schemas.microsoft.com/office/drawing/2014/main" xmlns="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929489" y="1313205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1" name="Obdélník: Zaoblené rohy 10">
            <a:extLst>
              <a:ext uri="{FF2B5EF4-FFF2-40B4-BE49-F238E27FC236}">
                <a16:creationId xmlns:a16="http://schemas.microsoft.com/office/drawing/2014/main" xmlns="" id="{B15C0C84-6686-402E-A1E7-5BC970B13F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b="1" noProof="1"/>
              <a:t>Školní pěvecký sbor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r>
              <a:rPr lang="cs-CZ" noProof="1">
                <a:latin typeface="Times New Roman"/>
                <a:cs typeface="Times New Roman"/>
              </a:rPr>
              <a:t>14</a:t>
            </a:r>
            <a:endParaRPr lang="cs-CZ" noProof="1"/>
          </a:p>
        </p:txBody>
      </p:sp>
      <p:sp>
        <p:nvSpPr>
          <p:cNvPr id="16" name="Volný tvar 5">
            <a:extLst>
              <a:ext uri="{FF2B5EF4-FFF2-40B4-BE49-F238E27FC236}">
                <a16:creationId xmlns:a16="http://schemas.microsoft.com/office/drawing/2014/main" xmlns="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852572" y="2481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pic>
        <p:nvPicPr>
          <p:cNvPr id="14" name="Obrázek 13" descr="Obsah obrázku nůžky, kreslení, okno&#10;&#10;Popis se vygeneroval automaticky.">
            <a:extLst>
              <a:ext uri="{FF2B5EF4-FFF2-40B4-BE49-F238E27FC236}">
                <a16:creationId xmlns:a16="http://schemas.microsoft.com/office/drawing/2014/main" xmlns="" id="{E6DBC82B-8BA8-49EB-9FBC-4510804FA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053" y="150768"/>
            <a:ext cx="1161691" cy="1161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xmlns="" id="{72C6F571-9694-4AB8-A008-137FB689F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981" y="1672626"/>
            <a:ext cx="4562475" cy="4533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Zástupný symbol pro text 2">
            <a:extLst>
              <a:ext uri="{FF2B5EF4-FFF2-40B4-BE49-F238E27FC236}">
                <a16:creationId xmlns:a16="http://schemas.microsoft.com/office/drawing/2014/main" xmlns="" id="{F16C5ED2-4111-4742-BBD9-8747B6FA30B6}"/>
              </a:ext>
            </a:extLst>
          </p:cNvPr>
          <p:cNvSpPr txBox="1">
            <a:spLocks/>
          </p:cNvSpPr>
          <p:nvPr/>
        </p:nvSpPr>
        <p:spPr>
          <a:xfrm>
            <a:off x="435575" y="1672592"/>
            <a:ext cx="5660291" cy="50049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noProof="1">
                <a:ea typeface="+mn-lt"/>
                <a:cs typeface="+mn-lt"/>
              </a:rPr>
              <a:t>Naše   gymnázium   má   dlouholetou   tradici v rozvoji hudebního nadání i dovedností svých studentů. Na škole existuje pěvecký sbor, ale nedílnou      součástí        života     školy     jsou i studentské kapely, které často úspěšně vystupují i po ukončení studia na naší škole, např. Kočky neberem, Wotazník.</a:t>
            </a:r>
            <a:endParaRPr lang="cs-CZ" dirty="0">
              <a:cs typeface="Calibri Light"/>
            </a:endParaRPr>
          </a:p>
          <a:p>
            <a:pPr algn="just"/>
            <a:endParaRPr lang="cs-CZ" sz="2400" noProof="1">
              <a:ea typeface="+mn-lt"/>
              <a:cs typeface="+mn-lt"/>
            </a:endParaRPr>
          </a:p>
          <a:p>
            <a:pPr algn="just"/>
            <a:r>
              <a:rPr lang="cs-CZ" sz="2400" noProof="1">
                <a:ea typeface="+mn-lt"/>
                <a:cs typeface="+mn-lt"/>
              </a:rPr>
              <a:t>Pěvecký sbor vystupuje nejen při slavnostním zahájení a ukončení školního roku nebo při slavnostním vyřazení maturantů, ale přináší radost posluchačům i při mnohých akcích pořádaných mimo školu.</a:t>
            </a:r>
          </a:p>
          <a:p>
            <a:endParaRPr lang="cs-CZ" sz="2400" noProof="1">
              <a:ea typeface="+mn-lt"/>
              <a:cs typeface="+mn-lt"/>
            </a:endParaRPr>
          </a:p>
        </p:txBody>
      </p:sp>
      <p:sp>
        <p:nvSpPr>
          <p:cNvPr id="10" name="Volný tvar 5">
            <a:extLst>
              <a:ext uri="{FF2B5EF4-FFF2-40B4-BE49-F238E27FC236}">
                <a16:creationId xmlns:a16="http://schemas.microsoft.com/office/drawing/2014/main" xmlns="" id="{CC1B61B2-4D53-48FB-A1BE-E787D987F7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820315" y="827364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83548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: Zaoblené rohy 10">
            <a:extLst>
              <a:ext uri="{FF2B5EF4-FFF2-40B4-BE49-F238E27FC236}">
                <a16:creationId xmlns:a16="http://schemas.microsoft.com/office/drawing/2014/main" xmlns="" id="{B15C0C84-6686-402E-A1E7-5BC970B13F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b="1" noProof="1"/>
              <a:t>Tradice společných setkání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123018"/>
            <a:ext cx="10967364" cy="806753"/>
          </a:xfrm>
        </p:spPr>
        <p:txBody>
          <a:bodyPr vert="horz" lIns="0" tIns="0" rIns="0" bIns="0" rtlCol="0" anchor="t">
            <a:noAutofit/>
          </a:bodyPr>
          <a:lstStyle/>
          <a:p>
            <a:pPr algn="just"/>
            <a:r>
              <a:rPr lang="cs-CZ" sz="2400" noProof="1">
                <a:ea typeface="+mn-lt"/>
                <a:cs typeface="+mn-lt"/>
              </a:rPr>
              <a:t>Ke každoročním společným setkáním studentů, rodičů a učitelů školy patří imatrikulace prvních ročníků, maturitní ples, slavnostní vyřazení maturantů a ukončení školního roku.  </a:t>
            </a:r>
            <a:endParaRPr lang="en-US" sz="2400" dirty="0">
              <a:cs typeface="Calibri Light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r>
              <a:rPr lang="cs-CZ" noProof="1">
                <a:latin typeface="Times New Roman"/>
                <a:cs typeface="Times New Roman"/>
              </a:rPr>
              <a:t>15</a:t>
            </a:r>
            <a:endParaRPr lang="cs-CZ" noProof="1"/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xmlns="" id="{95DF9D56-A07A-4D0C-89FA-665C2349C79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4848" r="4848"/>
          <a:stretch/>
        </p:blipFill>
        <p:spPr>
          <a:xfrm>
            <a:off x="345632" y="2520351"/>
            <a:ext cx="3323530" cy="3645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xmlns="" id="{9A186E57-DFD2-4725-BF9C-372AD85C0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533" y="2517476"/>
            <a:ext cx="3720860" cy="3648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xmlns="" id="{99BA9787-3900-4B5A-A721-FF0A7A7B1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891" y="2517475"/>
            <a:ext cx="3648973" cy="3648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Volný tvar 5">
            <a:extLst>
              <a:ext uri="{FF2B5EF4-FFF2-40B4-BE49-F238E27FC236}">
                <a16:creationId xmlns:a16="http://schemas.microsoft.com/office/drawing/2014/main" xmlns="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195879" y="5035880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5" name="Volný tvar 5">
            <a:extLst>
              <a:ext uri="{FF2B5EF4-FFF2-40B4-BE49-F238E27FC236}">
                <a16:creationId xmlns:a16="http://schemas.microsoft.com/office/drawing/2014/main" xmlns="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3378172" y="479862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0" name="Volný tvar 5">
            <a:extLst>
              <a:ext uri="{FF2B5EF4-FFF2-40B4-BE49-F238E27FC236}">
                <a16:creationId xmlns:a16="http://schemas.microsoft.com/office/drawing/2014/main" xmlns="" id="{CC1B61B2-4D53-48FB-A1BE-E787D987F7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206853" y="5707573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715769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 descr="Obsah obrázku exteriér, tráva, silnice, auto&#10;&#10;Popis se vygeneroval automaticky.">
            <a:extLst>
              <a:ext uri="{FF2B5EF4-FFF2-40B4-BE49-F238E27FC236}">
                <a16:creationId xmlns:a16="http://schemas.microsoft.com/office/drawing/2014/main" xmlns="" id="{81CD4EC8-B87A-44B4-9BFC-F000EFE8F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32" t="7188" r="26375" b="10845"/>
          <a:stretch/>
        </p:blipFill>
        <p:spPr>
          <a:xfrm>
            <a:off x="6207829" y="156482"/>
            <a:ext cx="5390449" cy="6197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Obdélník: Zaoblené rohy 8">
            <a:extLst>
              <a:ext uri="{FF2B5EF4-FFF2-40B4-BE49-F238E27FC236}">
                <a16:creationId xmlns:a16="http://schemas.microsoft.com/office/drawing/2014/main" xmlns="" id="{62D4592D-92CB-4280-ACD7-BCC297044A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68" y="432000"/>
            <a:ext cx="5472000" cy="432000"/>
          </a:xfrm>
        </p:spPr>
        <p:txBody>
          <a:bodyPr rtlCol="0"/>
          <a:lstStyle/>
          <a:p>
            <a:r>
              <a:rPr lang="cs-CZ" b="1" noProof="1"/>
              <a:t>Školní poradenské pracoviště</a:t>
            </a:r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4176" y="1296099"/>
            <a:ext cx="5472000" cy="1115596"/>
          </a:xfrm>
        </p:spPr>
        <p:txBody>
          <a:bodyPr vert="horz" lIns="0" tIns="0" rIns="0" bIns="0" rtlCol="0" anchor="t">
            <a:noAutofit/>
          </a:bodyPr>
          <a:lstStyle/>
          <a:p>
            <a:pPr algn="just"/>
            <a:r>
              <a:rPr lang="cs-CZ" sz="2000" noProof="1">
                <a:ea typeface="+mn-lt"/>
                <a:cs typeface="+mn-lt"/>
              </a:rPr>
              <a:t>Školní poradenské pracoviště (ŠPP)  poskytuje přímo ve škole bezplatné poradenské a konzultační služby žákům, jejich zákonným zástupcům a pedagogům.</a:t>
            </a:r>
            <a:endParaRPr lang="cs-CZ" sz="2000" dirty="0">
              <a:cs typeface="Calibri Light"/>
            </a:endParaRPr>
          </a:p>
          <a:p>
            <a:pPr algn="just"/>
            <a:r>
              <a:rPr lang="cs-CZ" sz="2000" noProof="1">
                <a:ea typeface="+mn-lt"/>
                <a:cs typeface="+mn-lt"/>
              </a:rPr>
              <a:t>ŠPP úzce spolupracuje s vedením školy, třídními učiteli, pedagogy školy, nepedagogickými pracovníky školy, se školskými poradenskými zařízeními, zákonnými zástupci žáka a dalšími odborníky.</a:t>
            </a:r>
            <a:endParaRPr lang="cs-CZ" sz="2000" dirty="0">
              <a:cs typeface="Calibri Light"/>
            </a:endParaRPr>
          </a:p>
          <a:p>
            <a:pPr algn="just"/>
            <a:r>
              <a:rPr lang="cs-CZ" sz="2000" noProof="1">
                <a:ea typeface="+mn-lt"/>
                <a:cs typeface="+mn-lt"/>
              </a:rPr>
              <a:t>Pro žáky školy se rovněž organizují preventivní a intervenční programy, které jsou v souladu s příslušnými pokyny MŠMT k prevenci rizikového chování. </a:t>
            </a:r>
            <a:endParaRPr lang="cs-CZ" sz="2000" noProof="1">
              <a:cs typeface="Calibri Light"/>
            </a:endParaRPr>
          </a:p>
          <a:p>
            <a:endParaRPr lang="cs-CZ" noProof="1">
              <a:cs typeface="Calibri Light"/>
            </a:endParaRPr>
          </a:p>
        </p:txBody>
      </p:sp>
      <p:sp>
        <p:nvSpPr>
          <p:cNvPr id="29" name="Zástupný symbol pro obsah 28">
            <a:extLst>
              <a:ext uri="{FF2B5EF4-FFF2-40B4-BE49-F238E27FC236}">
                <a16:creationId xmlns:a16="http://schemas.microsoft.com/office/drawing/2014/main" xmlns="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4375" y="4782152"/>
            <a:ext cx="5472000" cy="360000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cs-CZ" sz="2400" b="1" noProof="1"/>
              <a:t>Tyto služby zabezpečují:</a:t>
            </a:r>
            <a:endParaRPr lang="cs-CZ" sz="2400" b="1" noProof="1">
              <a:cs typeface="Calibri Light"/>
            </a:endParaRPr>
          </a:p>
          <a:p>
            <a:r>
              <a:rPr lang="cs-CZ" sz="2000" noProof="1"/>
              <a:t>Školní metodik prevence</a:t>
            </a:r>
            <a:endParaRPr lang="cs-CZ" sz="2000" noProof="1">
              <a:cs typeface="Calibri Light"/>
            </a:endParaRPr>
          </a:p>
          <a:p>
            <a:r>
              <a:rPr lang="cs-CZ" sz="2000" noProof="1"/>
              <a:t>Školní psycholog</a:t>
            </a:r>
            <a:endParaRPr lang="cs-CZ" sz="2000" noProof="1">
              <a:cs typeface="Calibri Light"/>
            </a:endParaRPr>
          </a:p>
          <a:p>
            <a:r>
              <a:rPr lang="cs-CZ" sz="2000" noProof="1">
                <a:cs typeface="Calibri Light"/>
              </a:rPr>
              <a:t>Výchovný poradce</a:t>
            </a:r>
          </a:p>
          <a:p>
            <a:endParaRPr lang="cs-CZ" noProof="1">
              <a:cs typeface="Calibri Light"/>
            </a:endParaRPr>
          </a:p>
        </p:txBody>
      </p:sp>
      <p:sp>
        <p:nvSpPr>
          <p:cNvPr id="66" name="Volný tvar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363366" y="497489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67" name="Volný tvar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650080" y="475219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r>
              <a:rPr lang="cs-CZ" noProof="1">
                <a:latin typeface="Times New Roman"/>
                <a:cs typeface="Times New Roman"/>
              </a:rPr>
              <a:t>16</a:t>
            </a:r>
            <a:endParaRPr lang="cs-CZ" noProof="1"/>
          </a:p>
        </p:txBody>
      </p:sp>
      <p:sp>
        <p:nvSpPr>
          <p:cNvPr id="11" name="Volný tvar 5">
            <a:extLst>
              <a:ext uri="{FF2B5EF4-FFF2-40B4-BE49-F238E27FC236}">
                <a16:creationId xmlns:a16="http://schemas.microsoft.com/office/drawing/2014/main" xmlns="" id="{93855551-3230-49C1-8169-6207CC6B7F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734050" y="58372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2" name="Volný tvar 5">
            <a:extLst>
              <a:ext uri="{FF2B5EF4-FFF2-40B4-BE49-F238E27FC236}">
                <a16:creationId xmlns:a16="http://schemas.microsoft.com/office/drawing/2014/main" xmlns="" id="{DA6DF457-DB41-4B43-92FA-4D96A63586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050838" y="5018981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786309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3B4B38AB-0C1B-466F-A4D0-31B51CC694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2915" r="12915"/>
          <a:stretch/>
        </p:blipFill>
        <p:spPr>
          <a:xfrm>
            <a:off x="636494" y="185292"/>
            <a:ext cx="4814604" cy="3570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96CB791-90FD-4445-9723-A0A291E85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cs-CZ" noProof="1">
                <a:latin typeface="Times New Roman"/>
                <a:cs typeface="Times New Roman"/>
              </a:rPr>
              <a:t>17</a:t>
            </a:r>
            <a:endParaRPr lang="cs-CZ" noProof="1"/>
          </a:p>
        </p:txBody>
      </p:sp>
      <p:sp>
        <p:nvSpPr>
          <p:cNvPr id="7" name="Volný tvar 5" descr="Dutý zvýrazňující blok">
            <a:extLst>
              <a:ext uri="{FF2B5EF4-FFF2-40B4-BE49-F238E27FC236}">
                <a16:creationId xmlns:a16="http://schemas.microsoft.com/office/drawing/2014/main" xmlns="" id="{C91142E3-ABB1-4B7F-98ED-69CC93D083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259471" y="4521537"/>
            <a:ext cx="2228708" cy="195580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pic>
        <p:nvPicPr>
          <p:cNvPr id="9" name="Obrázek 13" descr="Obsah obrázku nůžky, kreslení, okno&#10;&#10;Popis se vygeneroval automaticky.">
            <a:extLst>
              <a:ext uri="{FF2B5EF4-FFF2-40B4-BE49-F238E27FC236}">
                <a16:creationId xmlns:a16="http://schemas.microsoft.com/office/drawing/2014/main" xmlns="" id="{0D26E974-5B57-499D-8831-A57E37A8C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01" y="4616571"/>
            <a:ext cx="1823049" cy="1866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92A5F2A3-2F2E-4496-89E1-71FB70DF89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9" r="12078" b="6301"/>
          <a:stretch/>
        </p:blipFill>
        <p:spPr>
          <a:xfrm>
            <a:off x="5611906" y="146819"/>
            <a:ext cx="5048425" cy="3596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1CE893B2-BFEE-48E6-8C6E-E2CA03957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7735" y="3842510"/>
            <a:ext cx="7489158" cy="2918512"/>
          </a:xfrm>
        </p:spPr>
        <p:txBody>
          <a:bodyPr/>
          <a:lstStyle/>
          <a:p>
            <a:r>
              <a:rPr lang="cs-CZ" sz="3200" dirty="0"/>
              <a:t>Stravování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3200" b="0" dirty="0"/>
              <a:t>Anja </a:t>
            </a:r>
            <a:r>
              <a:rPr lang="cs-CZ" sz="3200" b="0" dirty="0"/>
              <a:t>jídelna</a:t>
            </a:r>
            <a:r>
              <a:rPr lang="en-US" sz="3200" b="0" dirty="0"/>
              <a:t>   NA KARMELI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400" b="0" dirty="0">
                <a:latin typeface="Calibri Light"/>
                <a:ea typeface="+mj-lt"/>
                <a:cs typeface="+mj-lt"/>
                <a:hlinkClick r:id="rId5"/>
              </a:rPr>
              <a:t>www . a n j a j i de l na.cz</a:t>
            </a:r>
            <a:endParaRPr lang="cs-CZ" sz="2400" dirty="0">
              <a:latin typeface="Calibri Ligh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F48E9409-7009-4F22-B273-DC9C68972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4164" y="4651744"/>
            <a:ext cx="7170745" cy="137171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cs-CZ" sz="2400" dirty="0">
                <a:ea typeface="+mn-lt"/>
                <a:cs typeface="+mn-lt"/>
              </a:rPr>
              <a:t>Studenti   se stravují  v soukromé  školní jídelně v  budově v blízkém okolí školy.</a:t>
            </a:r>
          </a:p>
          <a:p>
            <a:endParaRPr lang="cs-CZ" sz="2400" dirty="0">
              <a:cs typeface="Calibri Light"/>
            </a:endParaRPr>
          </a:p>
          <a:p>
            <a:endParaRPr lang="cs-CZ" sz="2400" dirty="0">
              <a:cs typeface="Calibri Light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E88DE380-C91A-4190-9397-B1AFB1E6E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170" y="5090182"/>
            <a:ext cx="1986396" cy="1520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ubtitle 3">
            <a:extLst>
              <a:ext uri="{FF2B5EF4-FFF2-40B4-BE49-F238E27FC236}">
                <a16:creationId xmlns:a16="http://schemas.microsoft.com/office/drawing/2014/main" xmlns="" id="{FB793DE9-B576-494F-BB41-031369F9DDC5}"/>
              </a:ext>
            </a:extLst>
          </p:cNvPr>
          <p:cNvSpPr txBox="1">
            <a:spLocks/>
          </p:cNvSpPr>
          <p:nvPr/>
        </p:nvSpPr>
        <p:spPr>
          <a:xfrm>
            <a:off x="4546998" y="4738040"/>
            <a:ext cx="7170745" cy="137171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400" dirty="0">
              <a:ea typeface="+mn-lt"/>
              <a:cs typeface="+mn-lt"/>
            </a:endParaRPr>
          </a:p>
          <a:p>
            <a:endParaRPr lang="cs-CZ" sz="2400" dirty="0">
              <a:cs typeface="Calibri Light"/>
            </a:endParaRPr>
          </a:p>
          <a:p>
            <a:endParaRPr lang="cs-CZ" sz="2400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49372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7" descr="Obsah obrázku exteriér, budova, tráva, vpředu&#10;&#10;Popis se vygeneroval automaticky.">
            <a:extLst>
              <a:ext uri="{FF2B5EF4-FFF2-40B4-BE49-F238E27FC236}">
                <a16:creationId xmlns:a16="http://schemas.microsoft.com/office/drawing/2014/main" xmlns="" id="{C46A69C6-5EC8-4C66-9D20-5DC2E34C16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1922" t="6341" r="15433" b="35458"/>
          <a:stretch/>
        </p:blipFill>
        <p:spPr>
          <a:xfrm>
            <a:off x="5816" y="1"/>
            <a:ext cx="11456457" cy="6868421"/>
          </a:xfrm>
        </p:spPr>
      </p:pic>
      <p:sp>
        <p:nvSpPr>
          <p:cNvPr id="11" name="Obdélník: Zaoblené rohy 10">
            <a:extLst>
              <a:ext uri="{FF2B5EF4-FFF2-40B4-BE49-F238E27FC236}">
                <a16:creationId xmlns:a16="http://schemas.microsoft.com/office/drawing/2014/main" xmlns="" id="{27FEC8EC-A4DC-484E-8C26-D6A57CB07A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15" name="Volný tvar 5">
            <a:extLst>
              <a:ext uri="{FF2B5EF4-FFF2-40B4-BE49-F238E27FC236}">
                <a16:creationId xmlns:a16="http://schemas.microsoft.com/office/drawing/2014/main" xmlns="" id="{10117390-DCFE-4FAE-B3FD-DAECFE779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732081" y="1961143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31" name="Textové pole 30">
            <a:extLst>
              <a:ext uri="{FF2B5EF4-FFF2-40B4-BE49-F238E27FC236}">
                <a16:creationId xmlns:a16="http://schemas.microsoft.com/office/drawing/2014/main" xmlns="" id="{8FC2E368-898A-440B-A15C-4C5FB13C57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2993116" y="2097490"/>
            <a:ext cx="1983451" cy="2617851"/>
          </a:xfrm>
          <a:custGeom>
            <a:avLst/>
            <a:gdLst>
              <a:gd name="connsiteX0" fmla="*/ 2000924 w 2494930"/>
              <a:gd name="connsiteY0" fmla="*/ 1087415 h 3139768"/>
              <a:gd name="connsiteX1" fmla="*/ 2072963 w 2494930"/>
              <a:gd name="connsiteY1" fmla="*/ 1129282 h 3139768"/>
              <a:gd name="connsiteX2" fmla="*/ 2304085 w 2494930"/>
              <a:gd name="connsiteY2" fmla="*/ 1529014 h 3139768"/>
              <a:gd name="connsiteX3" fmla="*/ 2304085 w 2494930"/>
              <a:gd name="connsiteY3" fmla="*/ 1610754 h 3139768"/>
              <a:gd name="connsiteX4" fmla="*/ 2072963 w 2494930"/>
              <a:gd name="connsiteY4" fmla="*/ 2010486 h 3139768"/>
              <a:gd name="connsiteX5" fmla="*/ 2000924 w 2494930"/>
              <a:gd name="connsiteY5" fmla="*/ 2052353 h 3139768"/>
              <a:gd name="connsiteX6" fmla="*/ 1537679 w 2494930"/>
              <a:gd name="connsiteY6" fmla="*/ 2052353 h 3139768"/>
              <a:gd name="connsiteX7" fmla="*/ 1466641 w 2494930"/>
              <a:gd name="connsiteY7" fmla="*/ 2010486 h 3139768"/>
              <a:gd name="connsiteX8" fmla="*/ 1234518 w 2494930"/>
              <a:gd name="connsiteY8" fmla="*/ 1610754 h 3139768"/>
              <a:gd name="connsiteX9" fmla="*/ 1234518 w 2494930"/>
              <a:gd name="connsiteY9" fmla="*/ 1529014 h 3139768"/>
              <a:gd name="connsiteX10" fmla="*/ 1466641 w 2494930"/>
              <a:gd name="connsiteY10" fmla="*/ 1129282 h 3139768"/>
              <a:gd name="connsiteX11" fmla="*/ 1537679 w 2494930"/>
              <a:gd name="connsiteY11" fmla="*/ 1087415 h 3139768"/>
              <a:gd name="connsiteX12" fmla="*/ 2000924 w 2494930"/>
              <a:gd name="connsiteY12" fmla="*/ 1087415 h 3139768"/>
              <a:gd name="connsiteX13" fmla="*/ 1516872 w 2494930"/>
              <a:gd name="connsiteY13" fmla="*/ 0 h 3139768"/>
              <a:gd name="connsiteX14" fmla="*/ 1481849 w 2494930"/>
              <a:gd name="connsiteY14" fmla="*/ 0 h 3139768"/>
              <a:gd name="connsiteX15" fmla="*/ 1237282 w 2494930"/>
              <a:gd name="connsiteY15" fmla="*/ 0 h 3139768"/>
              <a:gd name="connsiteX16" fmla="*/ 99481 w 2494930"/>
              <a:gd name="connsiteY16" fmla="*/ 0 h 3139768"/>
              <a:gd name="connsiteX17" fmla="*/ 0 w 2494930"/>
              <a:gd name="connsiteY17" fmla="*/ 100333 h 3139768"/>
              <a:gd name="connsiteX18" fmla="*/ 0 w 2494930"/>
              <a:gd name="connsiteY18" fmla="*/ 1039826 h 3139768"/>
              <a:gd name="connsiteX19" fmla="*/ 0 w 2494930"/>
              <a:gd name="connsiteY19" fmla="*/ 2099942 h 3139768"/>
              <a:gd name="connsiteX20" fmla="*/ 0 w 2494930"/>
              <a:gd name="connsiteY20" fmla="*/ 3039435 h 3139768"/>
              <a:gd name="connsiteX21" fmla="*/ 99481 w 2494930"/>
              <a:gd name="connsiteY21" fmla="*/ 3139768 h 3139768"/>
              <a:gd name="connsiteX22" fmla="*/ 1237282 w 2494930"/>
              <a:gd name="connsiteY22" fmla="*/ 3139768 h 3139768"/>
              <a:gd name="connsiteX23" fmla="*/ 1481849 w 2494930"/>
              <a:gd name="connsiteY23" fmla="*/ 3139768 h 3139768"/>
              <a:gd name="connsiteX24" fmla="*/ 1556045 w 2494930"/>
              <a:gd name="connsiteY24" fmla="*/ 3139768 h 3139768"/>
              <a:gd name="connsiteX25" fmla="*/ 1600213 w 2494930"/>
              <a:gd name="connsiteY25" fmla="*/ 3121251 h 3139768"/>
              <a:gd name="connsiteX26" fmla="*/ 1699900 w 2494930"/>
              <a:gd name="connsiteY26" fmla="*/ 3020706 h 3139768"/>
              <a:gd name="connsiteX27" fmla="*/ 2458009 w 2494930"/>
              <a:gd name="connsiteY27" fmla="*/ 1709539 h 3139768"/>
              <a:gd name="connsiteX28" fmla="*/ 2458009 w 2494930"/>
              <a:gd name="connsiteY28" fmla="*/ 1441420 h 3139768"/>
              <a:gd name="connsiteX29" fmla="*/ 1699900 w 2494930"/>
              <a:gd name="connsiteY29" fmla="*/ 130253 h 3139768"/>
              <a:gd name="connsiteX30" fmla="*/ 1535140 w 2494930"/>
              <a:gd name="connsiteY30" fmla="*/ 2427 h 31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94930" h="3139768">
                <a:moveTo>
                  <a:pt x="2000924" y="1087415"/>
                </a:moveTo>
                <a:cubicBezTo>
                  <a:pt x="2030940" y="1087415"/>
                  <a:pt x="2057955" y="1103365"/>
                  <a:pt x="2072963" y="1129282"/>
                </a:cubicBezTo>
                <a:cubicBezTo>
                  <a:pt x="2304085" y="1529014"/>
                  <a:pt x="2304085" y="1529014"/>
                  <a:pt x="2304085" y="1529014"/>
                </a:cubicBezTo>
                <a:cubicBezTo>
                  <a:pt x="2319093" y="1553935"/>
                  <a:pt x="2319093" y="1585834"/>
                  <a:pt x="2304085" y="1610754"/>
                </a:cubicBezTo>
                <a:cubicBezTo>
                  <a:pt x="2072963" y="2010486"/>
                  <a:pt x="2072963" y="2010486"/>
                  <a:pt x="2072963" y="2010486"/>
                </a:cubicBezTo>
                <a:cubicBezTo>
                  <a:pt x="2057955" y="2036404"/>
                  <a:pt x="2030940" y="2052353"/>
                  <a:pt x="2000924" y="2052353"/>
                </a:cubicBezTo>
                <a:cubicBezTo>
                  <a:pt x="1537679" y="2052353"/>
                  <a:pt x="1537679" y="2052353"/>
                  <a:pt x="1537679" y="2052353"/>
                </a:cubicBezTo>
                <a:cubicBezTo>
                  <a:pt x="1508663" y="2052353"/>
                  <a:pt x="1480649" y="2036404"/>
                  <a:pt x="1466641" y="2010486"/>
                </a:cubicBezTo>
                <a:cubicBezTo>
                  <a:pt x="1234518" y="1610754"/>
                  <a:pt x="1234518" y="1610754"/>
                  <a:pt x="1234518" y="1610754"/>
                </a:cubicBezTo>
                <a:cubicBezTo>
                  <a:pt x="1219510" y="1585834"/>
                  <a:pt x="1219510" y="1553935"/>
                  <a:pt x="1234518" y="1529014"/>
                </a:cubicBezTo>
                <a:cubicBezTo>
                  <a:pt x="1466641" y="1129282"/>
                  <a:pt x="1466641" y="1129282"/>
                  <a:pt x="1466641" y="1129282"/>
                </a:cubicBezTo>
                <a:cubicBezTo>
                  <a:pt x="1480649" y="1103365"/>
                  <a:pt x="1508663" y="1087415"/>
                  <a:pt x="1537679" y="1087415"/>
                </a:cubicBezTo>
                <a:cubicBezTo>
                  <a:pt x="2000924" y="1087415"/>
                  <a:pt x="2000924" y="1087415"/>
                  <a:pt x="2000924" y="1087415"/>
                </a:cubicBezTo>
                <a:close/>
                <a:moveTo>
                  <a:pt x="1516872" y="0"/>
                </a:moveTo>
                <a:lnTo>
                  <a:pt x="1481849" y="0"/>
                </a:lnTo>
                <a:lnTo>
                  <a:pt x="1237282" y="0"/>
                </a:lnTo>
                <a:lnTo>
                  <a:pt x="99481" y="0"/>
                </a:lnTo>
                <a:cubicBezTo>
                  <a:pt x="44540" y="0"/>
                  <a:pt x="0" y="44921"/>
                  <a:pt x="0" y="100333"/>
                </a:cubicBezTo>
                <a:lnTo>
                  <a:pt x="0" y="1039826"/>
                </a:lnTo>
                <a:lnTo>
                  <a:pt x="0" y="2099942"/>
                </a:lnTo>
                <a:lnTo>
                  <a:pt x="0" y="3039435"/>
                </a:lnTo>
                <a:cubicBezTo>
                  <a:pt x="0" y="3094847"/>
                  <a:pt x="44540" y="3139768"/>
                  <a:pt x="99481" y="3139768"/>
                </a:cubicBezTo>
                <a:lnTo>
                  <a:pt x="1237282" y="3139768"/>
                </a:lnTo>
                <a:lnTo>
                  <a:pt x="1481849" y="3139768"/>
                </a:lnTo>
                <a:lnTo>
                  <a:pt x="1556045" y="3139768"/>
                </a:lnTo>
                <a:lnTo>
                  <a:pt x="1600213" y="3121251"/>
                </a:lnTo>
                <a:cubicBezTo>
                  <a:pt x="1640826" y="3097545"/>
                  <a:pt x="1675286" y="3063213"/>
                  <a:pt x="1699900" y="3020706"/>
                </a:cubicBezTo>
                <a:cubicBezTo>
                  <a:pt x="1699900" y="3020706"/>
                  <a:pt x="1699900" y="3020706"/>
                  <a:pt x="2458009" y="1709539"/>
                </a:cubicBezTo>
                <a:cubicBezTo>
                  <a:pt x="2507237" y="1627796"/>
                  <a:pt x="2507237" y="1523164"/>
                  <a:pt x="2458009" y="1441420"/>
                </a:cubicBezTo>
                <a:cubicBezTo>
                  <a:pt x="2458009" y="1441420"/>
                  <a:pt x="2458009" y="1441420"/>
                  <a:pt x="1699900" y="130253"/>
                </a:cubicBezTo>
                <a:cubicBezTo>
                  <a:pt x="1662979" y="66493"/>
                  <a:pt x="1603905" y="21126"/>
                  <a:pt x="1535140" y="2427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cs-CZ" noProof="1"/>
          </a:p>
        </p:txBody>
      </p:sp>
      <p:sp>
        <p:nvSpPr>
          <p:cNvPr id="10" name="Volný tvar 5" descr="Dutý zvýrazňující blok">
            <a:extLst>
              <a:ext uri="{FF2B5EF4-FFF2-40B4-BE49-F238E27FC236}">
                <a16:creationId xmlns:a16="http://schemas.microsoft.com/office/drawing/2014/main" xmlns="" id="{1DD731B2-A65B-4E5A-98BB-3BC1AA5F61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99829" y="4465756"/>
            <a:ext cx="1050081" cy="921497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21" name="Rovnoramenný trojúhelník 20">
            <a:extLst>
              <a:ext uri="{FF2B5EF4-FFF2-40B4-BE49-F238E27FC236}">
                <a16:creationId xmlns:a16="http://schemas.microsoft.com/office/drawing/2014/main" xmlns="" id="{59A98ED3-718C-409B-BC1D-07842F9F5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4500122" y="4290241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3979" y="1672126"/>
            <a:ext cx="3551630" cy="2624922"/>
          </a:xfrm>
        </p:spPr>
        <p:txBody>
          <a:bodyPr vert="horz" lIns="180000" tIns="216000" rIns="180000" bIns="180000" rtlCol="0" anchor="ctr">
            <a:noAutofit/>
          </a:bodyPr>
          <a:lstStyle/>
          <a:p>
            <a:r>
              <a:rPr lang="cs-CZ" noProof="1"/>
              <a:t>AKCE  </a:t>
            </a:r>
            <a:br>
              <a:rPr lang="cs-CZ" noProof="1"/>
            </a:br>
            <a:r>
              <a:rPr lang="cs-CZ" noProof="1"/>
              <a:t>V PRŮBĚHU STUDIA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r>
              <a:rPr lang="cs-CZ" noProof="1">
                <a:latin typeface="Times New Roman"/>
                <a:cs typeface="Times New Roman"/>
              </a:rPr>
              <a:t>18</a:t>
            </a:r>
            <a:endParaRPr lang="cs-CZ" noProof="1"/>
          </a:p>
        </p:txBody>
      </p:sp>
      <p:sp>
        <p:nvSpPr>
          <p:cNvPr id="9" name="Volný tvar 5" descr="Dutý zvýrazňující blok">
            <a:extLst>
              <a:ext uri="{FF2B5EF4-FFF2-40B4-BE49-F238E27FC236}">
                <a16:creationId xmlns:a16="http://schemas.microsoft.com/office/drawing/2014/main" xmlns="" id="{7EC506DF-5844-4F3C-AC2D-A670F5E7B3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259471" y="4521537"/>
            <a:ext cx="2228708" cy="195580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193370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6" descr="Obsah obrázku tráva, exteriér, fotka, zobrazení&#10;&#10;Popis se vygeneroval automaticky.">
            <a:extLst>
              <a:ext uri="{FF2B5EF4-FFF2-40B4-BE49-F238E27FC236}">
                <a16:creationId xmlns:a16="http://schemas.microsoft.com/office/drawing/2014/main" xmlns="" id="{0517EAEF-E279-47FC-907B-6A371FF2A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1786"/>
            <a:ext cx="9639300" cy="6854428"/>
          </a:xfrm>
          <a:prstGeom prst="rect">
            <a:avLst/>
          </a:prstGeom>
        </p:spPr>
      </p:pic>
      <p:sp>
        <p:nvSpPr>
          <p:cNvPr id="10" name="Obdélník: Zaoblené rohy 9">
            <a:extLst>
              <a:ext uri="{FF2B5EF4-FFF2-40B4-BE49-F238E27FC236}">
                <a16:creationId xmlns:a16="http://schemas.microsoft.com/office/drawing/2014/main" xmlns="" id="{AFA71CA6-5640-4EB9-8ECB-3F24AA18FD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r>
              <a:rPr lang="cs-CZ" noProof="1">
                <a:latin typeface="Times New Roman"/>
                <a:cs typeface="Times New Roman"/>
              </a:rPr>
              <a:t>19</a:t>
            </a:r>
            <a:endParaRPr lang="cs-CZ" noProof="1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64C735AB-2D24-4E73-A21F-B9462B9B7F82}"/>
              </a:ext>
            </a:extLst>
          </p:cNvPr>
          <p:cNvSpPr txBox="1"/>
          <p:nvPr/>
        </p:nvSpPr>
        <p:spPr>
          <a:xfrm>
            <a:off x="3904890" y="6277155"/>
            <a:ext cx="469851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200" b="1" dirty="0">
                <a:solidFill>
                  <a:srgbClr val="F2F2F2"/>
                </a:solidFill>
                <a:latin typeface="Arial Black"/>
                <a:cs typeface="Calibri Light"/>
              </a:rPr>
              <a:t>1. ročník - adaptační kurz</a:t>
            </a:r>
            <a:endParaRPr lang="cs-CZ" sz="2200" dirty="0">
              <a:latin typeface="Arial Black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40555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9" descr="Obsah obrázku exteriér, budova, silnice, tráva&#10;&#10;Popis se vygeneroval automaticky.">
            <a:extLst>
              <a:ext uri="{FF2B5EF4-FFF2-40B4-BE49-F238E27FC236}">
                <a16:creationId xmlns:a16="http://schemas.microsoft.com/office/drawing/2014/main" xmlns="" id="{2AA19F6C-E132-497E-ADCA-650DDD8196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8568" r="-104" b="21702"/>
          <a:stretch/>
        </p:blipFill>
        <p:spPr>
          <a:xfrm>
            <a:off x="0" y="1431"/>
            <a:ext cx="11082939" cy="6871589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0525" y="1894788"/>
            <a:ext cx="6671582" cy="4641865"/>
          </a:xfrm>
        </p:spPr>
        <p:txBody>
          <a:bodyPr rtlCol="0"/>
          <a:lstStyle/>
          <a:p>
            <a:r>
              <a:rPr lang="cs-CZ" sz="4000" noProof="1"/>
              <a:t>Proč  právě  k  nám?</a:t>
            </a:r>
            <a:br>
              <a:rPr lang="cs-CZ" sz="4000" noProof="1"/>
            </a:br>
            <a:endParaRPr lang="cs-CZ" sz="4000" noProof="1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7369" y="2392653"/>
            <a:ext cx="5635159" cy="3884590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ts val="4500"/>
              </a:lnSpc>
              <a:spcBef>
                <a:spcPct val="0"/>
              </a:spcBef>
            </a:pPr>
            <a:endParaRPr lang="cs-CZ" noProof="1">
              <a:cs typeface="Calibri Light"/>
            </a:endParaRPr>
          </a:p>
          <a:p>
            <a:pPr marL="342900" indent="-342900" algn="just">
              <a:buFont typeface="Arial,Sans-Serif"/>
              <a:buChar char="•"/>
            </a:pPr>
            <a:r>
              <a:rPr lang="cs-CZ" noProof="1">
                <a:ea typeface="+mn-lt"/>
                <a:cs typeface="+mn-lt"/>
              </a:rPr>
              <a:t>přátelské studijní prostředí a individuální přístup k žákům</a:t>
            </a:r>
            <a:endParaRPr lang="en-US" noProof="1">
              <a:ea typeface="+mn-lt"/>
              <a:cs typeface="+mn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noProof="1">
                <a:cs typeface="Calibri Light"/>
              </a:rPr>
              <a:t>podpora studentů při výjezdech do zahraničí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noProof="1">
                <a:cs typeface="Calibri Light"/>
              </a:rPr>
              <a:t>testování Mensy ČR a účast v jejích projektech</a:t>
            </a:r>
            <a:endParaRPr lang="cs-CZ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noProof="1">
                <a:cs typeface="Calibri Light"/>
              </a:rPr>
              <a:t>M5 předplatné do divadla</a:t>
            </a:r>
          </a:p>
          <a:p>
            <a:pPr marL="342900" indent="-342900" algn="just">
              <a:buChar char="•"/>
            </a:pPr>
            <a:r>
              <a:rPr lang="cs-CZ" noProof="1">
                <a:ea typeface="+mn-lt"/>
                <a:cs typeface="+mn-lt"/>
              </a:rPr>
              <a:t>Office 365</a:t>
            </a:r>
            <a:endParaRPr lang="cs-CZ" dirty="0">
              <a:cs typeface="Calibri Light"/>
            </a:endParaRPr>
          </a:p>
          <a:p>
            <a:pPr marL="342900" indent="-342900" algn="just">
              <a:buChar char="•"/>
            </a:pPr>
            <a:r>
              <a:rPr lang="cs-CZ" noProof="1">
                <a:cs typeface="Calibri Light"/>
              </a:rPr>
              <a:t>Free wifi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noProof="1">
                <a:cs typeface="Calibri Light"/>
              </a:rPr>
              <a:t>ISIC karta		            </a:t>
            </a:r>
            <a:r>
              <a:rPr lang="cs-CZ" sz="1400" b="1" noProof="1">
                <a:cs typeface="Calibri Light"/>
              </a:rPr>
              <a:t>video ze Dne otevřených dveří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noProof="1">
              <a:cs typeface="Calibri Light"/>
            </a:endParaRPr>
          </a:p>
          <a:p>
            <a:pPr marL="342900" indent="-342900" algn="just">
              <a:buChar char="•"/>
            </a:pPr>
            <a:endParaRPr lang="cs-CZ" noProof="1">
              <a:cs typeface="Calibri Light"/>
            </a:endParaRPr>
          </a:p>
          <a:p>
            <a:endParaRPr lang="cs-CZ" noProof="1">
              <a:cs typeface="Calibri Light"/>
            </a:endParaRPr>
          </a:p>
          <a:p>
            <a:endParaRPr lang="cs-CZ" noProof="1">
              <a:cs typeface="Calibri Light"/>
            </a:endParaRPr>
          </a:p>
        </p:txBody>
      </p:sp>
      <p:sp>
        <p:nvSpPr>
          <p:cNvPr id="15" name="Volný tvar 5">
            <a:extLst>
              <a:ext uri="{FF2B5EF4-FFF2-40B4-BE49-F238E27FC236}">
                <a16:creationId xmlns:a16="http://schemas.microsoft.com/office/drawing/2014/main" xmlns="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864115" y="1048790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2" name="Obdélník: Zaoblené rohy 11">
            <a:extLst>
              <a:ext uri="{FF2B5EF4-FFF2-40B4-BE49-F238E27FC236}">
                <a16:creationId xmlns:a16="http://schemas.microsoft.com/office/drawing/2014/main" xmlns="" id="{E02A70D1-79D1-4F3D-B336-5D3EEF7495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16" name="Volný tvar 5" descr="Dutý zvýrazňující blok">
            <a:extLst>
              <a:ext uri="{FF2B5EF4-FFF2-40B4-BE49-F238E27FC236}">
                <a16:creationId xmlns:a16="http://schemas.microsoft.com/office/drawing/2014/main" xmlns="" id="{E0D7A780-33BC-4E68-9763-AB62376D50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6768" y="6648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2</a:t>
            </a:fld>
            <a:endParaRPr lang="cs-CZ" noProof="1"/>
          </a:p>
        </p:txBody>
      </p:sp>
      <p:pic>
        <p:nvPicPr>
          <p:cNvPr id="6" name="Obrázek 13" descr="Obsah obrázku okno, kreslení&#10;&#10;Popis se vygeneroval automaticky.">
            <a:extLst>
              <a:ext uri="{FF2B5EF4-FFF2-40B4-BE49-F238E27FC236}">
                <a16:creationId xmlns:a16="http://schemas.microsoft.com/office/drawing/2014/main" xmlns="" id="{6FD44A9C-1AD3-4F98-9DF2-C56DFF758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06" y="328523"/>
            <a:ext cx="1161691" cy="1161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Zobrazit zdrojový obrázek">
            <a:hlinkClick r:id="rId5"/>
            <a:extLst>
              <a:ext uri="{FF2B5EF4-FFF2-40B4-BE49-F238E27FC236}">
                <a16:creationId xmlns:a16="http://schemas.microsoft.com/office/drawing/2014/main" xmlns="" id="{D5D3AB05-3C4A-4720-B4F2-E9CB3EB2F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197" y="4838715"/>
            <a:ext cx="1982931" cy="141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26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63F9AD43-F989-49A7-93AC-DD23EE4C5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" y="-3055"/>
            <a:ext cx="12192718" cy="11349846"/>
          </a:xfrm>
          <a:prstGeom prst="rect">
            <a:avLst/>
          </a:prstGeom>
        </p:spPr>
      </p:pic>
      <p:pic>
        <p:nvPicPr>
          <p:cNvPr id="22" name="Obrázek 22" descr="Obsah obrázku exteriér, sníh, lyžování, skupina&#10;&#10;Popis se vygeneroval automaticky.">
            <a:extLst>
              <a:ext uri="{FF2B5EF4-FFF2-40B4-BE49-F238E27FC236}">
                <a16:creationId xmlns:a16="http://schemas.microsoft.com/office/drawing/2014/main" xmlns="" id="{0872B4CA-B5F5-4A96-8AA9-1F7DD1465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400" y="162302"/>
            <a:ext cx="4490935" cy="3383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Obrázek 23" descr="Obsah obrázku lyžování, sníh, exteriér, osoba&#10;&#10;Popis se vygeneroval automaticky.">
            <a:extLst>
              <a:ext uri="{FF2B5EF4-FFF2-40B4-BE49-F238E27FC236}">
                <a16:creationId xmlns:a16="http://schemas.microsoft.com/office/drawing/2014/main" xmlns="" id="{EADFC1E1-CB22-4F58-A01D-E9720C0C33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6" r="12256"/>
          <a:stretch/>
        </p:blipFill>
        <p:spPr>
          <a:xfrm>
            <a:off x="5995400" y="3849129"/>
            <a:ext cx="4491159" cy="2906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Obrázek 20" descr="Obsah obrázku sníh, exteriér, osoba, lyžování&#10;&#10;Popis se vygeneroval automaticky.">
            <a:extLst>
              <a:ext uri="{FF2B5EF4-FFF2-40B4-BE49-F238E27FC236}">
                <a16:creationId xmlns:a16="http://schemas.microsoft.com/office/drawing/2014/main" xmlns="" id="{A53D9615-9C88-4B3E-B6F3-542DC4599C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" t="2885" b="562"/>
          <a:stretch/>
        </p:blipFill>
        <p:spPr>
          <a:xfrm>
            <a:off x="1071836" y="3858158"/>
            <a:ext cx="4529347" cy="289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Obdélník: Zaoblené rohy 9">
            <a:extLst>
              <a:ext uri="{FF2B5EF4-FFF2-40B4-BE49-F238E27FC236}">
                <a16:creationId xmlns:a16="http://schemas.microsoft.com/office/drawing/2014/main" xmlns="" id="{AFA71CA6-5640-4EB9-8ECB-3F24AA18FD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r>
              <a:rPr lang="cs-CZ" noProof="1">
                <a:latin typeface="Times New Roman"/>
                <a:cs typeface="Times New Roman"/>
              </a:rPr>
              <a:t>20</a:t>
            </a:r>
          </a:p>
        </p:txBody>
      </p:sp>
      <p:pic>
        <p:nvPicPr>
          <p:cNvPr id="21" name="Obrázek 21" descr="Obsah obrázku sníh, exteriér, lyžování, osoba&#10;&#10;Popis se vygeneroval automaticky.">
            <a:extLst>
              <a:ext uri="{FF2B5EF4-FFF2-40B4-BE49-F238E27FC236}">
                <a16:creationId xmlns:a16="http://schemas.microsoft.com/office/drawing/2014/main" xmlns="" id="{E647E2E5-6C45-4135-9723-C12E7866A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118" y="162302"/>
            <a:ext cx="4519689" cy="3383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3E9D49AB-8C73-41C5-943C-48C09F863CFA}"/>
              </a:ext>
            </a:extLst>
          </p:cNvPr>
          <p:cNvSpPr txBox="1"/>
          <p:nvPr/>
        </p:nvSpPr>
        <p:spPr>
          <a:xfrm>
            <a:off x="6047120" y="3042247"/>
            <a:ext cx="48710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Black"/>
                <a:cs typeface="Calibri Light"/>
              </a:rPr>
              <a:t> </a:t>
            </a:r>
            <a:r>
              <a:rPr lang="cs-CZ" sz="2000" b="1" dirty="0">
                <a:solidFill>
                  <a:schemeClr val="bg1"/>
                </a:solidFill>
                <a:latin typeface="Arial Black"/>
                <a:cs typeface="Calibri Light"/>
              </a:rPr>
              <a:t>2. a 5. ročník  - lyžařský kurz</a:t>
            </a:r>
            <a:r>
              <a:rPr lang="en-US" sz="2200" b="1" dirty="0">
                <a:solidFill>
                  <a:srgbClr val="000000"/>
                </a:solidFill>
                <a:latin typeface="Calibri Light"/>
                <a:cs typeface="Calibri Light"/>
              </a:rPr>
              <a:t> </a:t>
            </a:r>
            <a:r>
              <a:rPr lang="en-US" sz="2800" b="1" dirty="0">
                <a:solidFill>
                  <a:srgbClr val="000000"/>
                </a:solidFill>
                <a:latin typeface="Calibri Light"/>
                <a:cs typeface="Calibri Light"/>
              </a:rPr>
              <a:t> </a:t>
            </a:r>
            <a:endParaRPr lang="cs-CZ" sz="2800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84488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2" descr="Obsah obrázku exteriér, osoba, tráva, savci&#10;&#10;Popis se vygeneroval automaticky.">
            <a:extLst>
              <a:ext uri="{FF2B5EF4-FFF2-40B4-BE49-F238E27FC236}">
                <a16:creationId xmlns:a16="http://schemas.microsoft.com/office/drawing/2014/main" xmlns="" id="{0872B4CA-B5F5-4A96-8AA9-1F7DD1465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667" y="116458"/>
            <a:ext cx="4445593" cy="33151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Obrázek 23" descr="Obsah obrázku tráva, exteriér, hora, lidé&#10;&#10;Popis se vygeneroval automaticky.">
            <a:extLst>
              <a:ext uri="{FF2B5EF4-FFF2-40B4-BE49-F238E27FC236}">
                <a16:creationId xmlns:a16="http://schemas.microsoft.com/office/drawing/2014/main" xmlns="" id="{EADFC1E1-CB22-4F58-A01D-E9720C0C33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36" b="6436"/>
          <a:stretch/>
        </p:blipFill>
        <p:spPr>
          <a:xfrm>
            <a:off x="6368849" y="3825839"/>
            <a:ext cx="4450773" cy="2885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ázek 20" descr="Obsah obrázku exteriér, tráva, osoba, muž&#10;&#10;Popis se vygeneroval automaticky.">
            <a:extLst>
              <a:ext uri="{FF2B5EF4-FFF2-40B4-BE49-F238E27FC236}">
                <a16:creationId xmlns:a16="http://schemas.microsoft.com/office/drawing/2014/main" xmlns="" id="{A53D9615-9C88-4B3E-B6F3-542DC4599C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99" b="6999"/>
          <a:stretch/>
        </p:blipFill>
        <p:spPr>
          <a:xfrm>
            <a:off x="1376601" y="3791434"/>
            <a:ext cx="4455087" cy="2905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Obdélník: Zaoblené rohy 9">
            <a:extLst>
              <a:ext uri="{FF2B5EF4-FFF2-40B4-BE49-F238E27FC236}">
                <a16:creationId xmlns:a16="http://schemas.microsoft.com/office/drawing/2014/main" xmlns="" id="{AFA71CA6-5640-4EB9-8ECB-3F24AA18FD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r>
              <a:rPr lang="cs-CZ" noProof="1">
                <a:latin typeface="Times New Roman"/>
                <a:cs typeface="Times New Roman"/>
              </a:rPr>
              <a:t>20</a:t>
            </a:r>
            <a:endParaRPr lang="cs-CZ" noProof="1"/>
          </a:p>
        </p:txBody>
      </p:sp>
      <p:pic>
        <p:nvPicPr>
          <p:cNvPr id="21" name="Obrázek 21" descr="Obsah obrázku tráva, osoba, exteriér, muž&#10;&#10;Popis se vygeneroval automaticky.">
            <a:extLst>
              <a:ext uri="{FF2B5EF4-FFF2-40B4-BE49-F238E27FC236}">
                <a16:creationId xmlns:a16="http://schemas.microsoft.com/office/drawing/2014/main" xmlns="" id="{E647E2E5-6C45-4135-9723-C12E7866A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194" y="112029"/>
            <a:ext cx="4450826" cy="3319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6FC3536E-FC8F-4F28-8CA1-4CB6D33B3498}"/>
              </a:ext>
            </a:extLst>
          </p:cNvPr>
          <p:cNvSpPr txBox="1"/>
          <p:nvPr/>
        </p:nvSpPr>
        <p:spPr>
          <a:xfrm>
            <a:off x="1489495" y="2955987"/>
            <a:ext cx="446848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 Black"/>
                <a:cs typeface="Calibri Light"/>
              </a:rPr>
              <a:t>4. </a:t>
            </a:r>
            <a:r>
              <a:rPr lang="en-US" sz="2200" b="1" dirty="0" err="1">
                <a:solidFill>
                  <a:schemeClr val="bg1"/>
                </a:solidFill>
                <a:latin typeface="Arial Black"/>
                <a:cs typeface="Calibri Light"/>
              </a:rPr>
              <a:t>ročník</a:t>
            </a:r>
            <a:r>
              <a:rPr lang="en-US" sz="2200" b="1" dirty="0">
                <a:solidFill>
                  <a:schemeClr val="bg1"/>
                </a:solidFill>
                <a:latin typeface="Arial Black"/>
                <a:cs typeface="Calibri Light"/>
              </a:rPr>
              <a:t>  - </a:t>
            </a:r>
            <a:r>
              <a:rPr lang="en-US" sz="2200" b="1" dirty="0" err="1">
                <a:solidFill>
                  <a:schemeClr val="bg1"/>
                </a:solidFill>
                <a:latin typeface="Arial Black"/>
                <a:cs typeface="Calibri Light"/>
              </a:rPr>
              <a:t>ekologický</a:t>
            </a:r>
            <a:r>
              <a:rPr lang="en-US" sz="2200" b="1" dirty="0">
                <a:solidFill>
                  <a:schemeClr val="bg1"/>
                </a:solidFill>
                <a:latin typeface="Arial Black"/>
                <a:cs typeface="Calibri Light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 Black"/>
                <a:cs typeface="Calibri Light"/>
              </a:rPr>
              <a:t>kurz</a:t>
            </a:r>
            <a:endParaRPr lang="en-US" sz="2200" dirty="0" err="1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042803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2" descr="Obsah obrázku exteriér, voda, doprava, osoba&#10;&#10;Popis se vygeneroval automaticky.">
            <a:extLst>
              <a:ext uri="{FF2B5EF4-FFF2-40B4-BE49-F238E27FC236}">
                <a16:creationId xmlns:a16="http://schemas.microsoft.com/office/drawing/2014/main" xmlns="" id="{0872B4CA-B5F5-4A96-8AA9-1F7DD1465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567" y="116458"/>
            <a:ext cx="4754294" cy="3191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Obrázek 23" descr="Obsah obrázku exteriér, skála, muž, osoba&#10;&#10;Popis se vygeneroval automaticky.">
            <a:extLst>
              <a:ext uri="{FF2B5EF4-FFF2-40B4-BE49-F238E27FC236}">
                <a16:creationId xmlns:a16="http://schemas.microsoft.com/office/drawing/2014/main" xmlns="" id="{EADFC1E1-CB22-4F58-A01D-E9720C0C33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29" r="-26" b="1299"/>
          <a:stretch/>
        </p:blipFill>
        <p:spPr>
          <a:xfrm>
            <a:off x="6273599" y="3569593"/>
            <a:ext cx="4838277" cy="3161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ázek 20" descr="Obsah obrázku osoba, exteriér, muž, lidé&#10;&#10;Popis se vygeneroval automaticky.">
            <a:extLst>
              <a:ext uri="{FF2B5EF4-FFF2-40B4-BE49-F238E27FC236}">
                <a16:creationId xmlns:a16="http://schemas.microsoft.com/office/drawing/2014/main" xmlns="" id="{A53D9615-9C88-4B3E-B6F3-542DC4599C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42" b="2342"/>
          <a:stretch/>
        </p:blipFill>
        <p:spPr>
          <a:xfrm>
            <a:off x="1066949" y="136170"/>
            <a:ext cx="4874187" cy="3143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Obdélník: Zaoblené rohy 9">
            <a:extLst>
              <a:ext uri="{FF2B5EF4-FFF2-40B4-BE49-F238E27FC236}">
                <a16:creationId xmlns:a16="http://schemas.microsoft.com/office/drawing/2014/main" xmlns="" id="{AFA71CA6-5640-4EB9-8ECB-3F24AA18FD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r>
              <a:rPr lang="cs-CZ" noProof="1">
                <a:latin typeface="Times New Roman"/>
                <a:cs typeface="Times New Roman"/>
              </a:rPr>
              <a:t>21</a:t>
            </a:r>
            <a:endParaRPr lang="cs-CZ" noProof="1"/>
          </a:p>
        </p:txBody>
      </p:sp>
      <p:pic>
        <p:nvPicPr>
          <p:cNvPr id="21" name="Obrázek 21" descr="Obsah obrázku exteriér, jezdectví, osoba, muž&#10;&#10;Popis se vygeneroval automaticky.">
            <a:extLst>
              <a:ext uri="{FF2B5EF4-FFF2-40B4-BE49-F238E27FC236}">
                <a16:creationId xmlns:a16="http://schemas.microsoft.com/office/drawing/2014/main" xmlns="" id="{E647E2E5-6C45-4135-9723-C12E7866A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652" y="3562595"/>
            <a:ext cx="4878001" cy="31952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83B98E46-2205-44AE-ABC9-184356A9C89C}"/>
              </a:ext>
            </a:extLst>
          </p:cNvPr>
          <p:cNvSpPr txBox="1"/>
          <p:nvPr/>
        </p:nvSpPr>
        <p:spPr>
          <a:xfrm>
            <a:off x="1489495" y="2855345"/>
            <a:ext cx="43103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 Black"/>
                <a:cs typeface="Calibri Light"/>
              </a:rPr>
              <a:t>6. </a:t>
            </a:r>
            <a:r>
              <a:rPr lang="en-US" sz="2200" b="1" dirty="0" err="1">
                <a:solidFill>
                  <a:schemeClr val="bg1"/>
                </a:solidFill>
                <a:latin typeface="Arial Black"/>
                <a:cs typeface="Calibri Light"/>
              </a:rPr>
              <a:t>ročník</a:t>
            </a:r>
            <a:r>
              <a:rPr lang="en-US" sz="2200" b="1" dirty="0">
                <a:solidFill>
                  <a:schemeClr val="bg1"/>
                </a:solidFill>
                <a:latin typeface="Arial Black"/>
                <a:cs typeface="Calibri Light"/>
              </a:rPr>
              <a:t>  - </a:t>
            </a:r>
            <a:r>
              <a:rPr lang="en-US" sz="2200" b="1" dirty="0" err="1">
                <a:solidFill>
                  <a:schemeClr val="bg1"/>
                </a:solidFill>
                <a:latin typeface="Arial Black"/>
                <a:cs typeface="Calibri Light"/>
              </a:rPr>
              <a:t>sportovní</a:t>
            </a:r>
            <a:r>
              <a:rPr lang="en-US" sz="2200" b="1" dirty="0">
                <a:solidFill>
                  <a:schemeClr val="bg1"/>
                </a:solidFill>
                <a:latin typeface="Arial Black"/>
                <a:cs typeface="Calibri Light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 Black"/>
                <a:cs typeface="Calibri Light"/>
              </a:rPr>
              <a:t>kurz</a:t>
            </a:r>
            <a:endParaRPr lang="en-US" sz="2200" dirty="0" err="1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2401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20" descr="Obsah obrázku exteriér, budova, voda, vsedě&#10;&#10;Popis se vygeneroval automaticky.">
            <a:extLst>
              <a:ext uri="{FF2B5EF4-FFF2-40B4-BE49-F238E27FC236}">
                <a16:creationId xmlns:a16="http://schemas.microsoft.com/office/drawing/2014/main" xmlns="" id="{7CCB1969-BB30-4A89-A3D9-20FBED778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07" y="-1273"/>
            <a:ext cx="5277110" cy="2573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Obrázek 14" descr="Obsah obrázku budova, exteriér, staré, ulice&#10;&#10;Popis se vygeneroval automaticky.">
            <a:extLst>
              <a:ext uri="{FF2B5EF4-FFF2-40B4-BE49-F238E27FC236}">
                <a16:creationId xmlns:a16="http://schemas.microsoft.com/office/drawing/2014/main" xmlns="" id="{6BC1FD35-2F2E-415D-91CC-34B92D52B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0" y="-10668"/>
            <a:ext cx="5381625" cy="2583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ek 10" descr="Obsah obrázku osoba, muž, monitor, hledání&#10;&#10;Popis se vygeneroval automaticky.">
            <a:extLst>
              <a:ext uri="{FF2B5EF4-FFF2-40B4-BE49-F238E27FC236}">
                <a16:creationId xmlns:a16="http://schemas.microsoft.com/office/drawing/2014/main" xmlns="" id="{661CBBF1-7FCC-4260-AB90-634B65A796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2" t="-101" r="141" b="12674"/>
          <a:stretch/>
        </p:blipFill>
        <p:spPr>
          <a:xfrm>
            <a:off x="5987885" y="2562853"/>
            <a:ext cx="5377352" cy="2251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Obrázek 19" descr="Obsah obrázku osoba, interiér, muž, dívka&#10;&#10;Popis se vygeneroval automaticky.">
            <a:extLst>
              <a:ext uri="{FF2B5EF4-FFF2-40B4-BE49-F238E27FC236}">
                <a16:creationId xmlns:a16="http://schemas.microsoft.com/office/drawing/2014/main" xmlns="" id="{1D3E6140-8991-4E8E-B756-9273520B91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4" t="391" r="-23" b="11899"/>
          <a:stretch/>
        </p:blipFill>
        <p:spPr>
          <a:xfrm>
            <a:off x="706807" y="2572274"/>
            <a:ext cx="5282620" cy="2258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rázek 17" descr="Obsah obrázku planina, exteriér, letadlo, budova&#10;&#10;Popis se vygeneroval automaticky.">
            <a:extLst>
              <a:ext uri="{FF2B5EF4-FFF2-40B4-BE49-F238E27FC236}">
                <a16:creationId xmlns:a16="http://schemas.microsoft.com/office/drawing/2014/main" xmlns="" id="{B7F9B6C5-88DA-401B-B964-829F5FE899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48" t="-377" r="13126" b="819"/>
          <a:stretch/>
        </p:blipFill>
        <p:spPr>
          <a:xfrm>
            <a:off x="709657" y="4811511"/>
            <a:ext cx="5278932" cy="2039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ázek 12" descr="Obsah obrázku exteriér, voda, budova, fotka&#10;&#10;Popis se vygeneroval automaticky.">
            <a:extLst>
              <a:ext uri="{FF2B5EF4-FFF2-40B4-BE49-F238E27FC236}">
                <a16:creationId xmlns:a16="http://schemas.microsoft.com/office/drawing/2014/main" xmlns="" id="{A851213C-D6C4-4292-AECB-E6EEE5345E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" t="-80" r="50" b="22163"/>
          <a:stretch/>
        </p:blipFill>
        <p:spPr>
          <a:xfrm>
            <a:off x="5985546" y="4811275"/>
            <a:ext cx="5375114" cy="2043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Obdélník: Zaoblené rohy 9">
            <a:extLst>
              <a:ext uri="{FF2B5EF4-FFF2-40B4-BE49-F238E27FC236}">
                <a16:creationId xmlns:a16="http://schemas.microsoft.com/office/drawing/2014/main" xmlns="" id="{AFA71CA6-5640-4EB9-8ECB-3F24AA18FD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17" name="Rovnoramenný trojúhelník 16">
            <a:extLst>
              <a:ext uri="{FF2B5EF4-FFF2-40B4-BE49-F238E27FC236}">
                <a16:creationId xmlns:a16="http://schemas.microsoft.com/office/drawing/2014/main" xmlns="" id="{667AA2A8-C66E-4F4C-A6E7-E7ABCE7E9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1968369" y="19105"/>
            <a:ext cx="225306" cy="201048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12" name="Nadpis 11">
            <a:extLst>
              <a:ext uri="{FF2B5EF4-FFF2-40B4-BE49-F238E27FC236}">
                <a16:creationId xmlns:a16="http://schemas.microsoft.com/office/drawing/2014/main" xmlns="" id="{D8744987-7958-44D9-AE6F-009CA4C08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1798" y="4004"/>
            <a:ext cx="7610146" cy="496393"/>
          </a:xfrm>
        </p:spPr>
        <p:txBody>
          <a:bodyPr rtlCol="0"/>
          <a:lstStyle/>
          <a:p>
            <a:pPr algn="ctr"/>
            <a:r>
              <a:rPr lang="cs-CZ" sz="2200" b="1" noProof="1">
                <a:latin typeface="Arial Black"/>
              </a:rPr>
              <a:t>Poznávací zájezdy -  Anglie, Itálie, Španělsko...</a:t>
            </a:r>
            <a:endParaRPr lang="cs-CZ" sz="2200" dirty="0">
              <a:latin typeface="Arial Black"/>
              <a:cs typeface="Calibri Light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smtClean="0"/>
              <a:pPr rtl="0"/>
              <a:t>23</a:t>
            </a:fld>
            <a:endParaRPr lang="cs-CZ" noProof="1"/>
          </a:p>
        </p:txBody>
      </p:sp>
      <p:sp>
        <p:nvSpPr>
          <p:cNvPr id="21" name="Rovnoramenný trojúhelník 20">
            <a:extLst>
              <a:ext uri="{FF2B5EF4-FFF2-40B4-BE49-F238E27FC236}">
                <a16:creationId xmlns:a16="http://schemas.microsoft.com/office/drawing/2014/main" xmlns="" id="{FFFF9A10-2DC5-47DA-9640-04B1AFFD97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9805406" y="14252"/>
            <a:ext cx="250944" cy="220098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474018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: Zaoblené rohy 10">
            <a:extLst>
              <a:ext uri="{FF2B5EF4-FFF2-40B4-BE49-F238E27FC236}">
                <a16:creationId xmlns:a16="http://schemas.microsoft.com/office/drawing/2014/main" xmlns="" id="{B15C0C84-6686-402E-A1E7-5BC970B13F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55991" y="588602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43" y="522985"/>
            <a:ext cx="5472000" cy="432000"/>
          </a:xfrm>
        </p:spPr>
        <p:txBody>
          <a:bodyPr rtlCol="0"/>
          <a:lstStyle/>
          <a:p>
            <a:r>
              <a:rPr lang="cs-CZ" sz="3600" b="1" noProof="1"/>
              <a:t>Pomáháme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39029" y="591330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24</a:t>
            </a:fld>
            <a:endParaRPr lang="cs-CZ" noProof="1"/>
          </a:p>
        </p:txBody>
      </p:sp>
      <p:pic>
        <p:nvPicPr>
          <p:cNvPr id="18" name="Picture 18" descr="Obsah obrázku osoba, interiér, muž, stojící&#10;&#10;Popis se vygeneroval automaticky.">
            <a:extLst>
              <a:ext uri="{FF2B5EF4-FFF2-40B4-BE49-F238E27FC236}">
                <a16:creationId xmlns:a16="http://schemas.microsoft.com/office/drawing/2014/main" xmlns="" id="{9A186E57-DFD2-4725-BF9C-372AD85C0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35" b="8094"/>
          <a:stretch/>
        </p:blipFill>
        <p:spPr>
          <a:xfrm>
            <a:off x="8453875" y="1474709"/>
            <a:ext cx="2879373" cy="3646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0" descr="Obsah obrázku tráva, exteriér, osoba, držení&#10;&#10;Popis se vygeneroval automaticky.">
            <a:extLst>
              <a:ext uri="{FF2B5EF4-FFF2-40B4-BE49-F238E27FC236}">
                <a16:creationId xmlns:a16="http://schemas.microsoft.com/office/drawing/2014/main" xmlns="" id="{99BA9787-3900-4B5A-A721-FF0A7A7B1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" r="347" b="17880"/>
          <a:stretch/>
        </p:blipFill>
        <p:spPr>
          <a:xfrm>
            <a:off x="4344350" y="1479561"/>
            <a:ext cx="3517802" cy="3641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Volný tvar 5">
            <a:extLst>
              <a:ext uri="{FF2B5EF4-FFF2-40B4-BE49-F238E27FC236}">
                <a16:creationId xmlns:a16="http://schemas.microsoft.com/office/drawing/2014/main" xmlns="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3484795" y="376793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0" name="Volný tvar 5">
            <a:extLst>
              <a:ext uri="{FF2B5EF4-FFF2-40B4-BE49-F238E27FC236}">
                <a16:creationId xmlns:a16="http://schemas.microsoft.com/office/drawing/2014/main" xmlns="" id="{CC1B61B2-4D53-48FB-A1BE-E787D987F7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313476" y="4676883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FF8A5468-9897-47B7-B200-AB712443F2AA}"/>
              </a:ext>
            </a:extLst>
          </p:cNvPr>
          <p:cNvSpPr txBox="1"/>
          <p:nvPr/>
        </p:nvSpPr>
        <p:spPr>
          <a:xfrm>
            <a:off x="439946" y="5371381"/>
            <a:ext cx="323203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400" b="1" dirty="0"/>
              <a:t>Návštěva v Léčebně dlouhodobě nemocných</a:t>
            </a:r>
            <a:endParaRPr lang="cs-CZ" sz="240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CF6A41D5-D304-40AB-B74E-0B94CFA96F7A}"/>
              </a:ext>
            </a:extLst>
          </p:cNvPr>
          <p:cNvSpPr txBox="1"/>
          <p:nvPr/>
        </p:nvSpPr>
        <p:spPr>
          <a:xfrm>
            <a:off x="5241985" y="5687682"/>
            <a:ext cx="172240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b="1" dirty="0"/>
              <a:t>Den stromů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30D35B9F-4AF4-44D2-8B4B-E1AA92AC9C12}"/>
              </a:ext>
            </a:extLst>
          </p:cNvPr>
          <p:cNvSpPr txBox="1"/>
          <p:nvPr/>
        </p:nvSpPr>
        <p:spPr>
          <a:xfrm>
            <a:off x="8520023" y="568768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400" b="1" dirty="0"/>
              <a:t>Adventní sbírka</a:t>
            </a:r>
          </a:p>
        </p:txBody>
      </p:sp>
      <p:pic>
        <p:nvPicPr>
          <p:cNvPr id="14" name="Picture 17" descr="Obsah obrázku osoba, interiér, žena, vsedě&#10;&#10;Popis se vygeneroval automaticky.">
            <a:extLst>
              <a:ext uri="{FF2B5EF4-FFF2-40B4-BE49-F238E27FC236}">
                <a16:creationId xmlns:a16="http://schemas.microsoft.com/office/drawing/2014/main" xmlns="" id="{95DF9D56-A07A-4D0C-89FA-665C2349C79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/>
          <a:srcRect l="6632" t="-1044" r="32461" b="1305"/>
          <a:stretch/>
        </p:blipFill>
        <p:spPr>
          <a:xfrm>
            <a:off x="440882" y="1523780"/>
            <a:ext cx="3328974" cy="3635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9817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12" descr="Obsah obrázku exteriér, budova, silnice, tráva&#10;&#10;Popis se vygeneroval automaticky.">
            <a:extLst>
              <a:ext uri="{FF2B5EF4-FFF2-40B4-BE49-F238E27FC236}">
                <a16:creationId xmlns:a16="http://schemas.microsoft.com/office/drawing/2014/main" xmlns="" id="{78831BD5-C766-4E95-BC64-25708C3732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4085" b="14085"/>
          <a:stretch/>
        </p:blipFill>
        <p:spPr>
          <a:xfrm>
            <a:off x="-3023" y="302"/>
            <a:ext cx="10655455" cy="6858000"/>
          </a:xfrm>
        </p:spPr>
      </p:pic>
      <p:sp>
        <p:nvSpPr>
          <p:cNvPr id="38" name="Textové pole 37">
            <a:extLst>
              <a:ext uri="{FF2B5EF4-FFF2-40B4-BE49-F238E27FC236}">
                <a16:creationId xmlns:a16="http://schemas.microsoft.com/office/drawing/2014/main" xmlns="" id="{B231FB9C-F234-41D0-A4CE-8C29A5F2F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54303" y="3842399"/>
            <a:ext cx="846997" cy="2200275"/>
          </a:xfrm>
          <a:custGeom>
            <a:avLst/>
            <a:gdLst>
              <a:gd name="connsiteX0" fmla="*/ 99480 w 846997"/>
              <a:gd name="connsiteY0" fmla="*/ 0 h 2200275"/>
              <a:gd name="connsiteX1" fmla="*/ 846997 w 846997"/>
              <a:gd name="connsiteY1" fmla="*/ 0 h 2200275"/>
              <a:gd name="connsiteX2" fmla="*/ 846997 w 846997"/>
              <a:gd name="connsiteY2" fmla="*/ 2200275 h 2200275"/>
              <a:gd name="connsiteX3" fmla="*/ 99480 w 846997"/>
              <a:gd name="connsiteY3" fmla="*/ 2200275 h 2200275"/>
              <a:gd name="connsiteX4" fmla="*/ 0 w 846997"/>
              <a:gd name="connsiteY4" fmla="*/ 2099942 h 2200275"/>
              <a:gd name="connsiteX5" fmla="*/ 0 w 846997"/>
              <a:gd name="connsiteY5" fmla="*/ 100333 h 2200275"/>
              <a:gd name="connsiteX6" fmla="*/ 99480 w 846997"/>
              <a:gd name="connsiteY6" fmla="*/ 0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997" h="2200275">
                <a:moveTo>
                  <a:pt x="99480" y="0"/>
                </a:moveTo>
                <a:lnTo>
                  <a:pt x="846997" y="0"/>
                </a:lnTo>
                <a:lnTo>
                  <a:pt x="846997" y="2200275"/>
                </a:lnTo>
                <a:lnTo>
                  <a:pt x="99480" y="2200275"/>
                </a:lnTo>
                <a:cubicBezTo>
                  <a:pt x="44539" y="2200275"/>
                  <a:pt x="0" y="2155354"/>
                  <a:pt x="0" y="2099942"/>
                </a:cubicBezTo>
                <a:lnTo>
                  <a:pt x="0" y="100333"/>
                </a:lnTo>
                <a:cubicBezTo>
                  <a:pt x="0" y="44921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cs-CZ" noProof="1"/>
          </a:p>
        </p:txBody>
      </p:sp>
      <p:sp>
        <p:nvSpPr>
          <p:cNvPr id="35" name="Rovnoramenný trojúhelník 34">
            <a:extLst>
              <a:ext uri="{FF2B5EF4-FFF2-40B4-BE49-F238E27FC236}">
                <a16:creationId xmlns:a16="http://schemas.microsoft.com/office/drawing/2014/main" xmlns="" id="{FE193317-B8BD-46CA-B0A6-8A7511B086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59065" y="5556894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32" name="Volný tvar 5">
            <a:extLst>
              <a:ext uri="{FF2B5EF4-FFF2-40B4-BE49-F238E27FC236}">
                <a16:creationId xmlns:a16="http://schemas.microsoft.com/office/drawing/2014/main" xmlns="" id="{85E0D4E1-E389-4671-B0E7-165A10A05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067788" y="2556223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33" name="Volný tvar 5">
            <a:extLst>
              <a:ext uri="{FF2B5EF4-FFF2-40B4-BE49-F238E27FC236}">
                <a16:creationId xmlns:a16="http://schemas.microsoft.com/office/drawing/2014/main" xmlns="" id="{8186FEAF-6E1E-4258-94C3-5C589D4B5A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20" name="Nadpis 19">
            <a:extLst>
              <a:ext uri="{FF2B5EF4-FFF2-40B4-BE49-F238E27FC236}">
                <a16:creationId xmlns:a16="http://schemas.microsoft.com/office/drawing/2014/main" xmlns="" id="{7C11A64B-7EA5-442C-8405-73273A5331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noProof="1"/>
              <a:t>KONTAKT</a:t>
            </a:r>
          </a:p>
        </p:txBody>
      </p:sp>
      <p:pic>
        <p:nvPicPr>
          <p:cNvPr id="10" name="Grafika 9" descr="Smartphone">
            <a:extLst>
              <a:ext uri="{FF2B5EF4-FFF2-40B4-BE49-F238E27FC236}">
                <a16:creationId xmlns:a16="http://schemas.microsoft.com/office/drawing/2014/main" xmlns="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678512" y="4223565"/>
            <a:ext cx="218900" cy="218900"/>
          </a:xfrm>
          <a:prstGeom prst="rect">
            <a:avLst/>
          </a:prstGeo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cs-CZ" sz="2400" noProof="1"/>
              <a:t>+420 326 214 640</a:t>
            </a:r>
          </a:p>
        </p:txBody>
      </p:sp>
      <p:pic>
        <p:nvPicPr>
          <p:cNvPr id="9" name="Grafika 8" descr="Obálka">
            <a:extLst>
              <a:ext uri="{FF2B5EF4-FFF2-40B4-BE49-F238E27FC236}">
                <a16:creationId xmlns:a16="http://schemas.microsoft.com/office/drawing/2014/main" xmlns="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78512" y="4615862"/>
            <a:ext cx="218900" cy="218900"/>
          </a:xfrm>
          <a:prstGeom prst="rect">
            <a:avLst/>
          </a:prstGeom>
        </p:spPr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rtl="0"/>
            <a:r>
              <a:rPr lang="cs-CZ" sz="2400" noProof="1"/>
              <a:t>sekretariat@g8mb.cz</a:t>
            </a:r>
          </a:p>
        </p:txBody>
      </p:sp>
      <p:pic>
        <p:nvPicPr>
          <p:cNvPr id="11" name="Grafika 10" descr="Odkaz">
            <a:extLst>
              <a:ext uri="{FF2B5EF4-FFF2-40B4-BE49-F238E27FC236}">
                <a16:creationId xmlns:a16="http://schemas.microsoft.com/office/drawing/2014/main" xmlns="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661653" y="4942435"/>
            <a:ext cx="244786" cy="244786"/>
          </a:xfrm>
          <a:prstGeom prst="rect">
            <a:avLst/>
          </a:prstGeom>
        </p:spPr>
      </p:pic>
      <p:sp>
        <p:nvSpPr>
          <p:cNvPr id="22" name="Zástupný symbol pro text 21">
            <a:extLst>
              <a:ext uri="{FF2B5EF4-FFF2-40B4-BE49-F238E27FC236}">
                <a16:creationId xmlns:a16="http://schemas.microsoft.com/office/drawing/2014/main" xmlns="" id="{43DBE4D9-1044-49A3-ABD5-477041FF2B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rtl="0"/>
            <a:r>
              <a:rPr lang="cs-CZ" sz="2400" noProof="1"/>
              <a:t>www.g8mb.cz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xmlns="" id="{BA725553-7CC6-4B1D-945E-33D26D095CB2}"/>
              </a:ext>
            </a:extLst>
          </p:cNvPr>
          <p:cNvSpPr txBox="1">
            <a:spLocks/>
          </p:cNvSpPr>
          <p:nvPr/>
        </p:nvSpPr>
        <p:spPr>
          <a:xfrm>
            <a:off x="11880056" y="6429643"/>
            <a:ext cx="464344" cy="400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noProof="1">
                <a:latin typeface="Times New Roman"/>
                <a:cs typeface="Times New Roman"/>
              </a:rPr>
              <a:t>24</a:t>
            </a:r>
            <a:endParaRPr lang="cs-CZ" noProof="1"/>
          </a:p>
        </p:txBody>
      </p:sp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xmlns="" id="{83E54E7F-2704-4B68-B569-5565B80D7F42}"/>
              </a:ext>
            </a:extLst>
          </p:cNvPr>
          <p:cNvSpPr txBox="1">
            <a:spLocks/>
          </p:cNvSpPr>
          <p:nvPr/>
        </p:nvSpPr>
        <p:spPr>
          <a:xfrm>
            <a:off x="7665331" y="3621027"/>
            <a:ext cx="3521514" cy="28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noProof="1"/>
              <a:t>pro případné dotazy</a:t>
            </a:r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 descr="Obsah obrázku exteriér, tráva, silnice, auto&#10;&#10;Popis se vygeneroval automaticky.">
            <a:extLst>
              <a:ext uri="{FF2B5EF4-FFF2-40B4-BE49-F238E27FC236}">
                <a16:creationId xmlns:a16="http://schemas.microsoft.com/office/drawing/2014/main" xmlns="" id="{D031245A-0CED-4B40-A024-045ACA0A02E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-223" t="1912" r="1407" b="10325"/>
          <a:stretch/>
        </p:blipFill>
        <p:spPr>
          <a:xfrm>
            <a:off x="-24707" y="-2613"/>
            <a:ext cx="11786610" cy="6611472"/>
          </a:xfrm>
        </p:spPr>
      </p:pic>
      <p:sp>
        <p:nvSpPr>
          <p:cNvPr id="10" name="Obdélník: Zaoblené rohy 9">
            <a:extLst>
              <a:ext uri="{FF2B5EF4-FFF2-40B4-BE49-F238E27FC236}">
                <a16:creationId xmlns:a16="http://schemas.microsoft.com/office/drawing/2014/main" xmlns="" id="{AFA71CA6-5640-4EB9-8ECB-3F24AA18FD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16" name="Textové pole 15">
            <a:extLst>
              <a:ext uri="{FF2B5EF4-FFF2-40B4-BE49-F238E27FC236}">
                <a16:creationId xmlns:a16="http://schemas.microsoft.com/office/drawing/2014/main" xmlns="" id="{03888866-542D-43D4-BFE1-045D363519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-28756" y="5316346"/>
            <a:ext cx="691517" cy="1026777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cs-CZ" noProof="1"/>
          </a:p>
        </p:txBody>
      </p:sp>
      <p:sp>
        <p:nvSpPr>
          <p:cNvPr id="8" name="Volný tvar 5">
            <a:extLst>
              <a:ext uri="{FF2B5EF4-FFF2-40B4-BE49-F238E27FC236}">
                <a16:creationId xmlns:a16="http://schemas.microsoft.com/office/drawing/2014/main" xmlns="" id="{D780EC4B-4784-4CEC-AE34-C26594D72F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42373" y="480276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9" name="Volný tvar 5">
            <a:extLst>
              <a:ext uri="{FF2B5EF4-FFF2-40B4-BE49-F238E27FC236}">
                <a16:creationId xmlns:a16="http://schemas.microsoft.com/office/drawing/2014/main" xmlns="" id="{11175ABA-A1BB-4748-A84F-DE832BD04E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015458" y="3596176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7" name="Rovnoramenný trojúhelník 16">
            <a:extLst>
              <a:ext uri="{FF2B5EF4-FFF2-40B4-BE49-F238E27FC236}">
                <a16:creationId xmlns:a16="http://schemas.microsoft.com/office/drawing/2014/main" xmlns="" id="{667AA2A8-C66E-4F4C-A6E7-E7ABCE7E9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435203" y="6113309"/>
            <a:ext cx="225306" cy="201048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12" name="Nadpis 11">
            <a:extLst>
              <a:ext uri="{FF2B5EF4-FFF2-40B4-BE49-F238E27FC236}">
                <a16:creationId xmlns:a16="http://schemas.microsoft.com/office/drawing/2014/main" xmlns="" id="{D8744987-7958-44D9-AE6F-009CA4C08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648" y="5560135"/>
            <a:ext cx="5827713" cy="548870"/>
          </a:xfrm>
        </p:spPr>
        <p:txBody>
          <a:bodyPr rtlCol="0"/>
          <a:lstStyle/>
          <a:p>
            <a:r>
              <a:rPr lang="cs-CZ" noProof="1"/>
              <a:t>Více informací naleznete na stránkách školy: </a:t>
            </a:r>
            <a:r>
              <a:rPr lang="cs-CZ" b="1" noProof="1">
                <a:hlinkClick r:id="rId4"/>
              </a:rPr>
              <a:t>www.g8mb.cz</a:t>
            </a:r>
            <a:endParaRPr lang="en-US" dirty="0"/>
          </a:p>
        </p:txBody>
      </p:sp>
      <p:sp>
        <p:nvSpPr>
          <p:cNvPr id="19" name="Rovnoramenný trojúhelník 18">
            <a:extLst>
              <a:ext uri="{FF2B5EF4-FFF2-40B4-BE49-F238E27FC236}">
                <a16:creationId xmlns:a16="http://schemas.microsoft.com/office/drawing/2014/main" xmlns="" id="{ABF5B12D-6F10-4377-9094-B3E79ECB1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 flipV="1">
            <a:off x="435203" y="5363579"/>
            <a:ext cx="225306" cy="201048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r>
              <a:rPr lang="cs-CZ" noProof="1">
                <a:latin typeface="Times New Roman"/>
                <a:cs typeface="Times New Roman"/>
              </a:rPr>
              <a:t>26</a:t>
            </a:r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9" descr="Obsah obrázku exteriér, budova, silnice, tráva&#10;&#10;Popis se vygeneroval automaticky.">
            <a:extLst>
              <a:ext uri="{FF2B5EF4-FFF2-40B4-BE49-F238E27FC236}">
                <a16:creationId xmlns:a16="http://schemas.microsoft.com/office/drawing/2014/main" xmlns="" id="{2AA19F6C-E132-497E-ADCA-650DDD8196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8568" r="-104" b="21702"/>
          <a:stretch/>
        </p:blipFill>
        <p:spPr>
          <a:xfrm>
            <a:off x="0" y="1431"/>
            <a:ext cx="11082939" cy="6871589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6149" y="2662405"/>
            <a:ext cx="6685958" cy="3878201"/>
          </a:xfrm>
        </p:spPr>
        <p:txBody>
          <a:bodyPr rtlCol="0"/>
          <a:lstStyle/>
          <a:p>
            <a:r>
              <a:rPr lang="cs-CZ" sz="4000" noProof="1"/>
              <a:t>PŘIJÍMACÍ ŘÍZENÍ</a:t>
            </a:r>
            <a:br>
              <a:rPr lang="cs-CZ" sz="4000" noProof="1"/>
            </a:br>
            <a:endParaRPr lang="cs-CZ" sz="4000" noProof="1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0466" y="2996502"/>
            <a:ext cx="6005051" cy="3167348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ts val="4500"/>
              </a:lnSpc>
              <a:spcBef>
                <a:spcPct val="0"/>
              </a:spcBef>
            </a:pPr>
            <a:endParaRPr lang="cs-CZ" noProof="1">
              <a:cs typeface="Calibri Light"/>
            </a:endParaRPr>
          </a:p>
          <a:p>
            <a:pPr algn="just"/>
            <a:r>
              <a:rPr lang="cs-CZ" noProof="1">
                <a:ea typeface="+mn-lt"/>
                <a:cs typeface="+mn-lt"/>
              </a:rPr>
              <a:t> se uskuteční formou:</a:t>
            </a:r>
            <a:endParaRPr lang="cs-CZ" dirty="0"/>
          </a:p>
          <a:p>
            <a:pPr marL="285750" indent="-285750">
              <a:buFont typeface="Arial"/>
              <a:buChar char="•"/>
            </a:pPr>
            <a:r>
              <a:rPr lang="cs-CZ" noProof="1">
                <a:ea typeface="+mn-lt"/>
                <a:cs typeface="+mn-lt"/>
              </a:rPr>
              <a:t>jednotných přijímacích zkoušek z českého jazyka        a literatury a z matematiky s využitím centrálně zadávaných jednotných testů CERMATU </a:t>
            </a:r>
            <a:r>
              <a:rPr lang="cs-CZ" noProof="1">
                <a:ea typeface="+mn-lt"/>
                <a:cs typeface="+mn-lt"/>
                <a:hlinkClick r:id="rId4"/>
              </a:rPr>
              <a:t>www.cermat.cz</a:t>
            </a:r>
            <a:endParaRPr lang="cs-CZ" dirty="0">
              <a:cs typeface="Calibri Light"/>
            </a:endParaRPr>
          </a:p>
          <a:p>
            <a:pPr marL="285750" indent="-285750">
              <a:buFont typeface="Arial"/>
              <a:buChar char="•"/>
            </a:pPr>
            <a:r>
              <a:rPr lang="cs-CZ" noProof="1">
                <a:ea typeface="+mn-lt"/>
                <a:cs typeface="+mn-lt"/>
              </a:rPr>
              <a:t>dalších kritérií (prospěch ze ZŠ, úspěchy v soutěžích   a zájmová činnost) </a:t>
            </a:r>
            <a:endParaRPr lang="cs-CZ" dirty="0">
              <a:ea typeface="+mn-lt"/>
              <a:cs typeface="+mn-lt"/>
            </a:endParaRPr>
          </a:p>
          <a:p>
            <a:r>
              <a:rPr lang="cs-CZ" noProof="1">
                <a:ea typeface="+mn-lt"/>
                <a:cs typeface="+mn-lt"/>
              </a:rPr>
              <a:t>Podrobnější informace získáte </a:t>
            </a:r>
            <a:r>
              <a:rPr lang="cs-CZ" noProof="1">
                <a:ea typeface="+mn-lt"/>
                <a:cs typeface="+mn-lt"/>
                <a:hlinkClick r:id="rId5"/>
              </a:rPr>
              <a:t>zde</a:t>
            </a:r>
            <a:endParaRPr lang="cs-CZ" dirty="0">
              <a:cs typeface="Calibri Light"/>
            </a:endParaRPr>
          </a:p>
          <a:p>
            <a:endParaRPr lang="cs-CZ" noProof="1">
              <a:cs typeface="Calibri Light"/>
            </a:endParaRPr>
          </a:p>
          <a:p>
            <a:endParaRPr lang="cs-CZ" noProof="1">
              <a:cs typeface="Calibri Light"/>
            </a:endParaRPr>
          </a:p>
        </p:txBody>
      </p:sp>
      <p:sp>
        <p:nvSpPr>
          <p:cNvPr id="15" name="Volný tvar 5">
            <a:extLst>
              <a:ext uri="{FF2B5EF4-FFF2-40B4-BE49-F238E27FC236}">
                <a16:creationId xmlns:a16="http://schemas.microsoft.com/office/drawing/2014/main" xmlns="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864115" y="1048790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2" name="Obdélník: Zaoblené rohy 11">
            <a:extLst>
              <a:ext uri="{FF2B5EF4-FFF2-40B4-BE49-F238E27FC236}">
                <a16:creationId xmlns:a16="http://schemas.microsoft.com/office/drawing/2014/main" xmlns="" id="{E02A70D1-79D1-4F3D-B336-5D3EEF7495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16" name="Volný tvar 5" descr="Dutý zvýrazňující blok">
            <a:extLst>
              <a:ext uri="{FF2B5EF4-FFF2-40B4-BE49-F238E27FC236}">
                <a16:creationId xmlns:a16="http://schemas.microsoft.com/office/drawing/2014/main" xmlns="" id="{E0D7A780-33BC-4E68-9763-AB62376D50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6768" y="6648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3</a:t>
            </a:fld>
            <a:endParaRPr lang="cs-CZ" noProof="1"/>
          </a:p>
        </p:txBody>
      </p:sp>
      <p:sp>
        <p:nvSpPr>
          <p:cNvPr id="11" name="Volný tvar 5" descr="Dutý zvýrazňující blok">
            <a:extLst>
              <a:ext uri="{FF2B5EF4-FFF2-40B4-BE49-F238E27FC236}">
                <a16:creationId xmlns:a16="http://schemas.microsoft.com/office/drawing/2014/main" xmlns="" id="{B5D42FBA-CC79-48EC-B6C6-7C33FFCF5E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3015" y="1804828"/>
            <a:ext cx="3449642" cy="3027229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66771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9" descr="Obsah obrázku exteriér, budova, silnice, tráva&#10;&#10;Popis se vygeneroval automaticky.">
            <a:extLst>
              <a:ext uri="{FF2B5EF4-FFF2-40B4-BE49-F238E27FC236}">
                <a16:creationId xmlns:a16="http://schemas.microsoft.com/office/drawing/2014/main" xmlns="" id="{2AA19F6C-E132-497E-ADCA-650DDD8196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8638" b="8638"/>
          <a:stretch/>
        </p:blipFill>
        <p:spPr>
          <a:xfrm>
            <a:off x="0" y="-1408269"/>
            <a:ext cx="11392635" cy="8395666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4777" y="3139035"/>
            <a:ext cx="7017076" cy="3435739"/>
          </a:xfrm>
        </p:spPr>
        <p:txBody>
          <a:bodyPr rtlCol="0"/>
          <a:lstStyle/>
          <a:p>
            <a:r>
              <a:rPr lang="cs-CZ" sz="4000" noProof="1"/>
              <a:t>Podmínky pro přijímací řízení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3888" y="4173265"/>
            <a:ext cx="7292913" cy="2069440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cs-CZ" noProof="1">
                <a:ea typeface="+mn-lt"/>
                <a:cs typeface="+mn-lt"/>
              </a:rPr>
              <a:t>Ve školním roce </a:t>
            </a:r>
            <a:r>
              <a:rPr lang="cs-CZ" noProof="1" smtClean="0">
                <a:ea typeface="+mn-lt"/>
                <a:cs typeface="+mn-lt"/>
              </a:rPr>
              <a:t>2024/2025 </a:t>
            </a:r>
            <a:r>
              <a:rPr lang="cs-CZ" noProof="1">
                <a:ea typeface="+mn-lt"/>
                <a:cs typeface="+mn-lt"/>
              </a:rPr>
              <a:t>budou otevřeny v 1. ročníku </a:t>
            </a:r>
            <a:endParaRPr lang="en-US" noProof="1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cs-CZ" noProof="1">
                <a:ea typeface="+mn-lt"/>
                <a:cs typeface="+mn-lt"/>
              </a:rPr>
              <a:t>dvě třídy ( 60 studentů ).</a:t>
            </a:r>
            <a:endParaRPr lang="en-US" noProof="1">
              <a:ea typeface="+mn-lt"/>
              <a:cs typeface="+mn-lt"/>
            </a:endParaRPr>
          </a:p>
          <a:p>
            <a:r>
              <a:rPr lang="cs-CZ" b="1" noProof="1">
                <a:cs typeface="Calibri Light"/>
              </a:rPr>
              <a:t>1. 3. </a:t>
            </a:r>
            <a:r>
              <a:rPr lang="cs-CZ" b="1" noProof="1" smtClean="0">
                <a:cs typeface="Calibri Light"/>
              </a:rPr>
              <a:t>2024</a:t>
            </a:r>
            <a:r>
              <a:rPr lang="cs-CZ" noProof="1">
                <a:cs typeface="Calibri Light"/>
              </a:rPr>
              <a:t>       </a:t>
            </a:r>
            <a:r>
              <a:rPr lang="cs-CZ" noProof="1" smtClean="0">
                <a:cs typeface="Calibri Light"/>
              </a:rPr>
              <a:t> termín </a:t>
            </a:r>
            <a:r>
              <a:rPr lang="cs-CZ" noProof="1">
                <a:cs typeface="Calibri Light"/>
              </a:rPr>
              <a:t>pro podání přihlášky</a:t>
            </a:r>
            <a:endParaRPr lang="cs-CZ" dirty="0"/>
          </a:p>
          <a:p>
            <a:r>
              <a:rPr lang="cs-CZ" b="1" noProof="1" smtClean="0">
                <a:cs typeface="Calibri Light"/>
              </a:rPr>
              <a:t>16. </a:t>
            </a:r>
            <a:r>
              <a:rPr lang="cs-CZ" b="1" noProof="1">
                <a:cs typeface="Calibri Light"/>
              </a:rPr>
              <a:t>4. </a:t>
            </a:r>
            <a:r>
              <a:rPr lang="cs-CZ" b="1" noProof="1" smtClean="0">
                <a:cs typeface="Calibri Light"/>
              </a:rPr>
              <a:t>2024</a:t>
            </a:r>
            <a:r>
              <a:rPr lang="cs-CZ" b="1" noProof="1">
                <a:cs typeface="Calibri Light"/>
              </a:rPr>
              <a:t> </a:t>
            </a:r>
            <a:r>
              <a:rPr lang="cs-CZ" noProof="1">
                <a:cs typeface="Calibri Light"/>
              </a:rPr>
              <a:t>    </a:t>
            </a:r>
            <a:r>
              <a:rPr lang="cs-CZ" noProof="1" smtClean="0">
                <a:cs typeface="Calibri Light"/>
              </a:rPr>
              <a:t> 1</a:t>
            </a:r>
            <a:r>
              <a:rPr lang="cs-CZ" noProof="1">
                <a:cs typeface="Calibri Light"/>
              </a:rPr>
              <a:t>.  řádný termín přijímacích zkoušek</a:t>
            </a:r>
          </a:p>
          <a:p>
            <a:r>
              <a:rPr lang="cs-CZ" b="1" noProof="1" smtClean="0">
                <a:cs typeface="Calibri Light"/>
              </a:rPr>
              <a:t>17. 4</a:t>
            </a:r>
            <a:r>
              <a:rPr lang="cs-CZ" b="1" noProof="1">
                <a:cs typeface="Calibri Light"/>
              </a:rPr>
              <a:t>. </a:t>
            </a:r>
            <a:r>
              <a:rPr lang="cs-CZ" b="1" noProof="1" smtClean="0">
                <a:cs typeface="Calibri Light"/>
              </a:rPr>
              <a:t>2024</a:t>
            </a:r>
            <a:r>
              <a:rPr lang="cs-CZ" b="1" noProof="1">
                <a:cs typeface="Calibri Light"/>
              </a:rPr>
              <a:t> </a:t>
            </a:r>
            <a:r>
              <a:rPr lang="cs-CZ" noProof="1">
                <a:cs typeface="Calibri Light"/>
              </a:rPr>
              <a:t>     2.  řádný termín přijímacích zkoušek</a:t>
            </a:r>
          </a:p>
          <a:p>
            <a:r>
              <a:rPr lang="cs-CZ" noProof="1">
                <a:cs typeface="Calibri Light"/>
              </a:rPr>
              <a:t>Pro více informací k podání a vyplnění příhlášky kliktěte </a:t>
            </a:r>
            <a:r>
              <a:rPr lang="cs-CZ" noProof="1">
                <a:cs typeface="Calibri Light"/>
                <a:hlinkClick r:id="rId4"/>
              </a:rPr>
              <a:t>zde</a:t>
            </a:r>
            <a:r>
              <a:rPr lang="cs-CZ" noProof="1">
                <a:cs typeface="Calibri Light"/>
              </a:rPr>
              <a:t>.</a:t>
            </a:r>
          </a:p>
          <a:p>
            <a:endParaRPr lang="cs-CZ" noProof="1">
              <a:cs typeface="Calibri Light"/>
            </a:endParaRPr>
          </a:p>
          <a:p>
            <a:endParaRPr lang="cs-CZ" noProof="1">
              <a:cs typeface="Calibri Light"/>
            </a:endParaRPr>
          </a:p>
          <a:p>
            <a:endParaRPr lang="cs-CZ" noProof="1">
              <a:cs typeface="Calibri Light"/>
            </a:endParaRPr>
          </a:p>
        </p:txBody>
      </p:sp>
      <p:sp>
        <p:nvSpPr>
          <p:cNvPr id="15" name="Volný tvar 5">
            <a:extLst>
              <a:ext uri="{FF2B5EF4-FFF2-40B4-BE49-F238E27FC236}">
                <a16:creationId xmlns:a16="http://schemas.microsoft.com/office/drawing/2014/main" xmlns="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864115" y="1048790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2" name="Obdélník: Zaoblené rohy 11">
            <a:extLst>
              <a:ext uri="{FF2B5EF4-FFF2-40B4-BE49-F238E27FC236}">
                <a16:creationId xmlns:a16="http://schemas.microsoft.com/office/drawing/2014/main" xmlns="" id="{E02A70D1-79D1-4F3D-B336-5D3EEF7495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16" name="Volný tvar 5" descr="Dutý zvýrazňující blok">
            <a:extLst>
              <a:ext uri="{FF2B5EF4-FFF2-40B4-BE49-F238E27FC236}">
                <a16:creationId xmlns:a16="http://schemas.microsoft.com/office/drawing/2014/main" xmlns="" id="{E0D7A780-33BC-4E68-9763-AB62376D50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6768" y="6648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4</a:t>
            </a:fld>
            <a:endParaRPr lang="cs-CZ" noProof="1"/>
          </a:p>
        </p:txBody>
      </p:sp>
      <p:sp>
        <p:nvSpPr>
          <p:cNvPr id="11" name="Volný tvar 5" descr="Dutý zvýrazňující blok">
            <a:extLst>
              <a:ext uri="{FF2B5EF4-FFF2-40B4-BE49-F238E27FC236}">
                <a16:creationId xmlns:a16="http://schemas.microsoft.com/office/drawing/2014/main" xmlns="" id="{B5D42FBA-CC79-48EC-B6C6-7C33FFCF5E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3015" y="1804828"/>
            <a:ext cx="3449642" cy="3027229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: Zaoblené rohy 8">
            <a:extLst>
              <a:ext uri="{FF2B5EF4-FFF2-40B4-BE49-F238E27FC236}">
                <a16:creationId xmlns:a16="http://schemas.microsoft.com/office/drawing/2014/main" xmlns="" id="{62D4592D-92CB-4280-ACD7-BCC297044A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113" y="432000"/>
            <a:ext cx="5472000" cy="432000"/>
          </a:xfrm>
        </p:spPr>
        <p:txBody>
          <a:bodyPr rtlCol="0"/>
          <a:lstStyle/>
          <a:p>
            <a:r>
              <a:rPr lang="cs-CZ" b="1" noProof="1"/>
              <a:t>Zaměření školy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9915" y="1005304"/>
            <a:ext cx="6723907" cy="1043710"/>
          </a:xfrm>
        </p:spPr>
        <p:txBody>
          <a:bodyPr vert="horz" lIns="0" tIns="0" rIns="0" bIns="0" rtlCol="0" anchor="t">
            <a:noAutofit/>
          </a:bodyPr>
          <a:lstStyle/>
          <a:p>
            <a:pPr algn="just"/>
            <a:r>
              <a:rPr lang="cs-CZ" sz="2200" noProof="1">
                <a:ea typeface="+mn-lt"/>
                <a:cs typeface="+mn-lt"/>
              </a:rPr>
              <a:t>Škola umožňuje získat všeobecné vzdělání zakončené maturitní zkouškou. Absolventi jsou připraveni úspěšně splnit podmínky přijímacího řízení na vysoké školy všech typů. </a:t>
            </a:r>
            <a:endParaRPr lang="cs-CZ" sz="2200" noProof="1">
              <a:cs typeface="Calibri Light"/>
            </a:endParaRPr>
          </a:p>
        </p:txBody>
      </p:sp>
      <p:sp>
        <p:nvSpPr>
          <p:cNvPr id="29" name="Zástupný symbol pro obsah 28">
            <a:extLst>
              <a:ext uri="{FF2B5EF4-FFF2-40B4-BE49-F238E27FC236}">
                <a16:creationId xmlns:a16="http://schemas.microsoft.com/office/drawing/2014/main" xmlns="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114" y="2492021"/>
            <a:ext cx="6727323" cy="360000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cs-CZ" sz="2400" b="1" noProof="1"/>
              <a:t>Následná profilace</a:t>
            </a:r>
            <a:endParaRPr lang="cs-CZ" sz="2400" b="1" noProof="1">
              <a:cs typeface="Calibri Light"/>
            </a:endParaRPr>
          </a:p>
          <a:p>
            <a:pPr marL="0" indent="0" algn="just">
              <a:buNone/>
            </a:pPr>
            <a:r>
              <a:rPr lang="cs-CZ" sz="2200" noProof="1">
                <a:ea typeface="+mn-lt"/>
                <a:cs typeface="+mn-lt"/>
              </a:rPr>
              <a:t>Zaměření školy je studijní a všeobecné s možností volby profilových předmětů. V jejich rámci všichni studenti již od 2. ročníku povinně studují </a:t>
            </a:r>
            <a:r>
              <a:rPr lang="cs-CZ" sz="2200" b="1" noProof="1">
                <a:ea typeface="+mn-lt"/>
                <a:cs typeface="+mn-lt"/>
              </a:rPr>
              <a:t>druhý cizí jazyk </a:t>
            </a:r>
            <a:r>
              <a:rPr lang="cs-CZ" sz="2200" noProof="1">
                <a:ea typeface="+mn-lt"/>
                <a:cs typeface="+mn-lt"/>
              </a:rPr>
              <a:t>- němčina, francouzština, španělština, ruština.</a:t>
            </a:r>
          </a:p>
          <a:p>
            <a:pPr marL="0" indent="0" algn="just">
              <a:buNone/>
            </a:pPr>
            <a:r>
              <a:rPr lang="cs-CZ" sz="2200" noProof="1">
                <a:ea typeface="+mn-lt"/>
                <a:cs typeface="+mn-lt"/>
              </a:rPr>
              <a:t>V průběhu dalšího studia se neustále rozšiřuje nabídka volitelných předmětů. Nároky kladené na studenty jsou vyšší, než je obvyklé, o čemž svědčí i výsledky srovnávacích testů. </a:t>
            </a:r>
            <a:endParaRPr lang="cs-CZ" sz="2200" dirty="0"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cs-CZ" sz="2200" noProof="1">
                <a:ea typeface="+mn-lt"/>
                <a:cs typeface="+mn-lt"/>
              </a:rPr>
              <a:t>Škola podporuje i mimoškolní formy studia v podobě exkurzí, specializovaných kurzů a projektů, ale i studentské aktivity a různé charitativní akce.</a:t>
            </a:r>
            <a:endParaRPr lang="cs-CZ" sz="2200" dirty="0">
              <a:ea typeface="+mn-lt"/>
              <a:cs typeface="+mn-lt"/>
            </a:endParaRPr>
          </a:p>
          <a:p>
            <a:endParaRPr lang="cs-CZ" sz="2000" noProof="1">
              <a:cs typeface="Calibri Light"/>
            </a:endParaRPr>
          </a:p>
          <a:p>
            <a:pPr rtl="0"/>
            <a:endParaRPr lang="cs-CZ" sz="2000" noProof="1">
              <a:cs typeface="Calibri Light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dirty="0" smtClean="0"/>
              <a:pPr rtl="0"/>
              <a:t>5</a:t>
            </a:fld>
            <a:endParaRPr lang="cs-CZ" noProof="1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FEAE2F13-DF6D-4B8F-8D51-055484F9A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388" y="437072"/>
            <a:ext cx="4093600" cy="61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7" name="Volný tvar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431325" y="5039746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66" name="Volný tvar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115856" y="5147427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8" name="Volný tvar 5">
            <a:extLst>
              <a:ext uri="{FF2B5EF4-FFF2-40B4-BE49-F238E27FC236}">
                <a16:creationId xmlns:a16="http://schemas.microsoft.com/office/drawing/2014/main" xmlns="" id="{17279FA4-CC75-4557-8B6A-10DC906D6A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857155" y="442798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3273664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: Zaoblené rohy 11">
            <a:extLst>
              <a:ext uri="{FF2B5EF4-FFF2-40B4-BE49-F238E27FC236}">
                <a16:creationId xmlns:a16="http://schemas.microsoft.com/office/drawing/2014/main" xmlns="" id="{6E0A032E-253F-4BAE-AE60-A8F8E59AF5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85" y="608963"/>
            <a:ext cx="5472000" cy="432000"/>
          </a:xfrm>
        </p:spPr>
        <p:txBody>
          <a:bodyPr rtlCol="0"/>
          <a:lstStyle/>
          <a:p>
            <a:r>
              <a:rPr lang="cs-CZ" b="1" noProof="1"/>
              <a:t>Škola přidružená k UNESCO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98194" y="1306282"/>
            <a:ext cx="5472000" cy="797135"/>
          </a:xfrm>
        </p:spPr>
        <p:txBody>
          <a:bodyPr vert="horz" lIns="0" tIns="0" rIns="0" bIns="0" rtlCol="0" anchor="t">
            <a:noAutofit/>
          </a:bodyPr>
          <a:lstStyle/>
          <a:p>
            <a:pPr algn="just"/>
            <a:r>
              <a:rPr lang="cs-CZ" sz="2400" noProof="1">
                <a:ea typeface="+mn-lt"/>
                <a:cs typeface="+mn-lt"/>
              </a:rPr>
              <a:t>Naše škola je dlouhodobě začleněna do projektu škol přidružených k UNESCO, každý rok se náš zástupce účastní setkání těchto škol z ČR, zapojujeme se též do projektových dní vyhlašovaných touto organizací. Několikrát se studenti školy též zúčastnili korespondenčních programů v rámci evropského projektu SOCRATES.</a:t>
            </a:r>
            <a:endParaRPr lang="en-US" sz="2400" dirty="0">
              <a:ea typeface="+mn-lt"/>
              <a:cs typeface="+mn-lt"/>
            </a:endParaRPr>
          </a:p>
          <a:p>
            <a:endParaRPr lang="cs-CZ" sz="2000" noProof="1">
              <a:cs typeface="Calibri Light"/>
            </a:endParaRPr>
          </a:p>
        </p:txBody>
      </p:sp>
      <p:sp>
        <p:nvSpPr>
          <p:cNvPr id="29" name="Zástupný symbol pro obsah 28">
            <a:extLst>
              <a:ext uri="{FF2B5EF4-FFF2-40B4-BE49-F238E27FC236}">
                <a16:creationId xmlns:a16="http://schemas.microsoft.com/office/drawing/2014/main" xmlns="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561" y="4405221"/>
            <a:ext cx="5472000" cy="1620023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cs-CZ" sz="3200" b="1" noProof="1">
                <a:latin typeface="+mj-lt"/>
                <a:ea typeface="+mj-ea"/>
                <a:cs typeface="+mj-cs"/>
              </a:rPr>
              <a:t>Spolupráce s Mensou </a:t>
            </a:r>
            <a:r>
              <a:rPr lang="cs-CZ" sz="3200" b="1" noProof="1" smtClean="0">
                <a:latin typeface="+mj-lt"/>
                <a:ea typeface="+mj-ea"/>
                <a:cs typeface="+mj-cs"/>
              </a:rPr>
              <a:t>Česko</a:t>
            </a:r>
            <a:endParaRPr lang="cs-CZ" sz="3200" b="1" noProof="1">
              <a:latin typeface="+mj-lt"/>
              <a:ea typeface="+mj-ea"/>
              <a:cs typeface="+mj-cs"/>
            </a:endParaRPr>
          </a:p>
          <a:p>
            <a:pPr marL="0" indent="0" algn="just">
              <a:buNone/>
            </a:pPr>
            <a:r>
              <a:rPr lang="cs-CZ" sz="2400" noProof="1">
                <a:ea typeface="+mn-lt"/>
                <a:cs typeface="+mn-lt"/>
              </a:rPr>
              <a:t>Titul „škola spolupracující s Mensou“ uděluje Mensa </a:t>
            </a:r>
            <a:r>
              <a:rPr lang="cs-CZ" sz="2400" noProof="1" smtClean="0">
                <a:ea typeface="+mn-lt"/>
                <a:cs typeface="+mn-lt"/>
              </a:rPr>
              <a:t>Česko </a:t>
            </a:r>
            <a:r>
              <a:rPr lang="cs-CZ" sz="2400" noProof="1">
                <a:ea typeface="+mn-lt"/>
                <a:cs typeface="+mn-lt"/>
              </a:rPr>
              <a:t>základním a středním školám, které se na celonárodní poměry nadstandardně věnují práci s nadanými dětmi.</a:t>
            </a:r>
            <a:r>
              <a:rPr lang="cs-CZ" sz="2000" noProof="1"/>
              <a:t> </a:t>
            </a:r>
            <a:endParaRPr lang="cs-CZ" sz="2000" noProof="1">
              <a:cs typeface="Calibri Light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r>
              <a:rPr lang="cs-CZ" noProof="1">
                <a:latin typeface="Times New Roman"/>
                <a:cs typeface="Times New Roman"/>
              </a:rPr>
              <a:t>6</a:t>
            </a:r>
          </a:p>
        </p:txBody>
      </p:sp>
      <p:sp>
        <p:nvSpPr>
          <p:cNvPr id="9" name="Volný tvar 5">
            <a:extLst>
              <a:ext uri="{FF2B5EF4-FFF2-40B4-BE49-F238E27FC236}">
                <a16:creationId xmlns:a16="http://schemas.microsoft.com/office/drawing/2014/main" xmlns="" id="{649EE83D-8A96-490E-9A8F-0444A610BA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458602" y="2954566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0" name="Volný tvar 5">
            <a:extLst>
              <a:ext uri="{FF2B5EF4-FFF2-40B4-BE49-F238E27FC236}">
                <a16:creationId xmlns:a16="http://schemas.microsoft.com/office/drawing/2014/main" xmlns="" id="{8638A4C7-CC56-4425-A0D1-DB33D04CCA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889005" y="4935351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11" name="Volný tvar 5">
            <a:extLst>
              <a:ext uri="{FF2B5EF4-FFF2-40B4-BE49-F238E27FC236}">
                <a16:creationId xmlns:a16="http://schemas.microsoft.com/office/drawing/2014/main" xmlns="" id="{4938427E-0F3E-4E36-8471-BC96E08F48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120072" y="1304219"/>
            <a:ext cx="570813" cy="50091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pic>
        <p:nvPicPr>
          <p:cNvPr id="7" name="Obrázek 7" descr="Obsah obrázku exteriér, budova, silnice, tráva&#10;&#10;Popis se vygeneroval automaticky.">
            <a:extLst>
              <a:ext uri="{FF2B5EF4-FFF2-40B4-BE49-F238E27FC236}">
                <a16:creationId xmlns:a16="http://schemas.microsoft.com/office/drawing/2014/main" xmlns="" id="{01C9E38F-E98D-41A0-8AB0-96E3827479B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3122" t="676" r="11312" b="-676"/>
          <a:stretch/>
        </p:blipFill>
        <p:spPr>
          <a:xfrm>
            <a:off x="6385450" y="2376298"/>
            <a:ext cx="2406006" cy="2125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Obrázek 20" descr="Obsah obrázku exteriér, tráva, silnice, auto&#10;&#10;Popis se vygeneroval automaticky.">
            <a:extLst>
              <a:ext uri="{FF2B5EF4-FFF2-40B4-BE49-F238E27FC236}">
                <a16:creationId xmlns:a16="http://schemas.microsoft.com/office/drawing/2014/main" xmlns="" id="{48498714-3332-40AA-8136-CA3EF6CC60F5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 rotWithShape="1">
          <a:blip r:embed="rId4"/>
          <a:srcRect l="38889" r="38482" b="69038"/>
          <a:stretch/>
        </p:blipFill>
        <p:spPr>
          <a:xfrm>
            <a:off x="9010540" y="3696513"/>
            <a:ext cx="2400656" cy="2124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rázek 15" descr="Obsah obrázku exteriér, budova, silnice, tráva&#10;&#10;Popis se vygeneroval automaticky.">
            <a:extLst>
              <a:ext uri="{FF2B5EF4-FFF2-40B4-BE49-F238E27FC236}">
                <a16:creationId xmlns:a16="http://schemas.microsoft.com/office/drawing/2014/main" xmlns="" id="{14600E25-86C2-4B0E-8863-1F3A78CF66F1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 rotWithShape="1">
          <a:blip r:embed="rId5"/>
          <a:srcRect l="12315" t="552" r="493" b="17534"/>
          <a:stretch/>
        </p:blipFill>
        <p:spPr>
          <a:xfrm>
            <a:off x="9010541" y="831092"/>
            <a:ext cx="2406562" cy="2135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3854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: Zaoblené rohy 8">
            <a:extLst>
              <a:ext uri="{FF2B5EF4-FFF2-40B4-BE49-F238E27FC236}">
                <a16:creationId xmlns:a16="http://schemas.microsoft.com/office/drawing/2014/main" xmlns="" id="{7B87D152-93B5-4EC5-B177-B6EB0C2968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4" y="427729"/>
            <a:ext cx="11340000" cy="432000"/>
          </a:xfrm>
        </p:spPr>
        <p:txBody>
          <a:bodyPr rtlCol="0"/>
          <a:lstStyle/>
          <a:p>
            <a:r>
              <a:rPr lang="cs-CZ" b="1" noProof="1"/>
              <a:t>Úspěchy školy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3252" y="4763594"/>
            <a:ext cx="5472000" cy="360000"/>
          </a:xfrm>
        </p:spPr>
        <p:txBody>
          <a:bodyPr rtlCol="0"/>
          <a:lstStyle/>
          <a:p>
            <a:r>
              <a:rPr lang="cs-CZ" sz="2800" noProof="1">
                <a:cs typeface="Calibri Light"/>
              </a:rPr>
              <a:t>Časopis Školní</a:t>
            </a:r>
            <a:r>
              <a:rPr lang="cs-CZ" noProof="1">
                <a:cs typeface="Calibri Light"/>
              </a:rPr>
              <a:t>k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xmlns="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3252" y="4875452"/>
            <a:ext cx="8729278" cy="2216774"/>
          </a:xfrm>
        </p:spPr>
        <p:txBody>
          <a:bodyPr vert="horz" lIns="0" tIns="0" rIns="0" bIns="0" rtlCol="0" anchor="t">
            <a:noAutofit/>
          </a:bodyPr>
          <a:lstStyle/>
          <a:p>
            <a:endParaRPr lang="cs-CZ" noProof="1">
              <a:ea typeface="+mn-lt"/>
              <a:cs typeface="+mn-lt"/>
            </a:endParaRPr>
          </a:p>
          <a:p>
            <a:pPr algn="just"/>
            <a:r>
              <a:rPr lang="cs-CZ" sz="2300" noProof="1">
                <a:ea typeface="+mn-lt"/>
                <a:cs typeface="+mn-lt"/>
              </a:rPr>
              <a:t>Náš školní časopis byl opakovaně zvolen "Nejlepším středoškolským časopisem" v ČR. V celostátní soutěži "Nejinspirativnější školní časopis" se také několikrát umístil na prvním místě. Odkaz na časopis Školník naleznete </a:t>
            </a:r>
            <a:r>
              <a:rPr lang="cs-CZ" sz="2300" noProof="1">
                <a:ea typeface="+mn-lt"/>
                <a:cs typeface="+mn-lt"/>
                <a:hlinkClick r:id="rId3"/>
              </a:rPr>
              <a:t>zde</a:t>
            </a:r>
            <a:r>
              <a:rPr lang="cs-CZ" sz="2300" noProof="1">
                <a:ea typeface="+mn-lt"/>
                <a:cs typeface="+mn-lt"/>
              </a:rPr>
              <a:t>.</a:t>
            </a:r>
            <a:endParaRPr lang="cs-CZ" sz="2300" noProof="1">
              <a:cs typeface="Calibri Light"/>
            </a:endParaRP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5354" y="1099121"/>
            <a:ext cx="5472000" cy="358775"/>
          </a:xfr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cs-CZ" sz="2800" noProof="1"/>
              <a:t>Maturity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xmlns="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r>
              <a:rPr lang="cs-CZ" noProof="1">
                <a:latin typeface="Times New Roman"/>
                <a:cs typeface="Times New Roman"/>
              </a:rPr>
              <a:t>7</a:t>
            </a:r>
            <a:endParaRPr lang="cs-CZ" noProof="1"/>
          </a:p>
        </p:txBody>
      </p:sp>
      <p:pic>
        <p:nvPicPr>
          <p:cNvPr id="11" name="Obrázek 13" descr="Obsah obrázku nůžky, kreslení, okno&#10;&#10;Popis se vygeneroval automaticky.">
            <a:extLst>
              <a:ext uri="{FF2B5EF4-FFF2-40B4-BE49-F238E27FC236}">
                <a16:creationId xmlns:a16="http://schemas.microsoft.com/office/drawing/2014/main" xmlns="" id="{DBA1B5A4-2199-4102-BFDA-077FEA321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0890" y="504646"/>
            <a:ext cx="1161691" cy="1161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xmlns="" id="{254C4F91-E3DD-4700-B635-3558F8272CC2}"/>
              </a:ext>
            </a:extLst>
          </p:cNvPr>
          <p:cNvSpPr txBox="1">
            <a:spLocks/>
          </p:cNvSpPr>
          <p:nvPr/>
        </p:nvSpPr>
        <p:spPr>
          <a:xfrm>
            <a:off x="3334958" y="3769648"/>
            <a:ext cx="5079568" cy="198789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noProof="1">
              <a:cs typeface="Calibri Light"/>
            </a:endParaRPr>
          </a:p>
        </p:txBody>
      </p:sp>
      <p:sp>
        <p:nvSpPr>
          <p:cNvPr id="17" name="Zástupný symbol pro text 5">
            <a:extLst>
              <a:ext uri="{FF2B5EF4-FFF2-40B4-BE49-F238E27FC236}">
                <a16:creationId xmlns:a16="http://schemas.microsoft.com/office/drawing/2014/main" xmlns="" id="{E1C90F9D-03A5-483F-A806-C443907BEF57}"/>
              </a:ext>
            </a:extLst>
          </p:cNvPr>
          <p:cNvSpPr txBox="1">
            <a:spLocks/>
          </p:cNvSpPr>
          <p:nvPr/>
        </p:nvSpPr>
        <p:spPr>
          <a:xfrm>
            <a:off x="6317110" y="2156563"/>
            <a:ext cx="5343847" cy="358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noProof="1">
                <a:cs typeface="Calibri Light"/>
              </a:rPr>
              <a:t>Studijní úspěchy</a:t>
            </a:r>
          </a:p>
          <a:p>
            <a:pPr marL="342900" indent="-342900" algn="just">
              <a:buChar char="•"/>
            </a:pPr>
            <a:r>
              <a:rPr lang="cs-CZ" sz="2300" b="0" noProof="1">
                <a:cs typeface="Calibri Light"/>
              </a:rPr>
              <a:t>Během třicetileté existence našeho osmiletého gymnázia jeho studenti dosáhli mnohých mimořádných výsledků v celostátních i mezinárodních  soutěžích /viz   např.      Almanach     školy   vydaný  k 25. výročí založení G8MB /.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B994F51E-DBEB-4D2F-B399-8455BCA4C973}"/>
              </a:ext>
            </a:extLst>
          </p:cNvPr>
          <p:cNvSpPr txBox="1"/>
          <p:nvPr/>
        </p:nvSpPr>
        <p:spPr>
          <a:xfrm>
            <a:off x="81113" y="1504680"/>
            <a:ext cx="612048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300" noProof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V  roce  2011  při  spuštění  státních  maturit, kdy  byl   poprvé a naposledy zveřejněn žebříček úspěšnosti gymnázií, jsme obsadili</a:t>
            </a:r>
            <a:br>
              <a:rPr lang="cs-CZ" sz="2300" noProof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</a:br>
            <a:r>
              <a:rPr lang="cs-CZ" sz="2300" b="1" noProof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6. místo v ČR </a:t>
            </a:r>
            <a:r>
              <a:rPr lang="cs-CZ" sz="2300" noProof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a </a:t>
            </a:r>
            <a:r>
              <a:rPr lang="cs-CZ" sz="2300" b="1" noProof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1. místo ve Středočeském kraji</a:t>
            </a:r>
            <a:r>
              <a:rPr lang="cs-CZ" sz="2300" noProof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.  Po celou dobu trvání státních maturit byla úspěšnost našich studentů jak v didaktických testech, tak v písemných pracích v řádném termínu </a:t>
            </a:r>
            <a:r>
              <a:rPr lang="cs-CZ" sz="2300" b="1" noProof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stoprocentní</a:t>
            </a:r>
            <a:r>
              <a:rPr lang="cs-CZ" sz="2300" noProof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olný tvar 5">
            <a:extLst>
              <a:ext uri="{FF2B5EF4-FFF2-40B4-BE49-F238E27FC236}">
                <a16:creationId xmlns:a16="http://schemas.microsoft.com/office/drawing/2014/main" xmlns="" id="{93855551-3230-49C1-8169-6207CC6B7F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610350" y="67897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pic>
        <p:nvPicPr>
          <p:cNvPr id="4" name="Obrázek 6" descr="Obsah obrázku interiér, police, kniha, okno&#10;&#10;Popis se vygeneroval automaticky.">
            <a:extLst>
              <a:ext uri="{FF2B5EF4-FFF2-40B4-BE49-F238E27FC236}">
                <a16:creationId xmlns:a16="http://schemas.microsoft.com/office/drawing/2014/main" xmlns="" id="{81CD4EC8-B87A-44B4-9BFC-F000EFE8F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9" t="154" r="46011" b="-154"/>
          <a:stretch/>
        </p:blipFill>
        <p:spPr>
          <a:xfrm>
            <a:off x="7227004" y="166007"/>
            <a:ext cx="4715480" cy="6197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Obdélník: Zaoblené rohy 8">
            <a:extLst>
              <a:ext uri="{FF2B5EF4-FFF2-40B4-BE49-F238E27FC236}">
                <a16:creationId xmlns:a16="http://schemas.microsoft.com/office/drawing/2014/main" xmlns="" id="{62D4592D-92CB-4280-ACD7-BCC297044A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b="1" noProof="1"/>
              <a:t>Výuka jazyků</a:t>
            </a:r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7308" y="1281722"/>
            <a:ext cx="6258800" cy="5371294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2400" noProof="1">
                <a:ea typeface="+mn-lt"/>
                <a:cs typeface="+mn-lt"/>
              </a:rPr>
              <a:t>Je považována za jednu z priorit a je dotována vysokým počtem vyučovacích hodin.</a:t>
            </a:r>
            <a:endParaRPr lang="cs-CZ" sz="2400" dirty="0">
              <a:cs typeface="Calibri Light"/>
            </a:endParaRPr>
          </a:p>
          <a:p>
            <a:pPr marL="285750" indent="-285750">
              <a:buFont typeface="Arial"/>
              <a:buChar char="•"/>
            </a:pPr>
            <a:r>
              <a:rPr lang="cs-CZ" sz="2400" noProof="1">
                <a:ea typeface="+mn-lt"/>
                <a:cs typeface="+mn-lt"/>
              </a:rPr>
              <a:t>Od 2. ročníku si žáci volí k angličtině druhý jazyk z nabídky – němčina, francouzština, španělština, ruština.</a:t>
            </a:r>
          </a:p>
          <a:p>
            <a:pPr marL="285750" indent="-285750">
              <a:buFont typeface="Arial"/>
              <a:buChar char="•"/>
            </a:pPr>
            <a:r>
              <a:rPr lang="cs-CZ" sz="2400" noProof="1">
                <a:ea typeface="+mn-lt"/>
                <a:cs typeface="+mn-lt"/>
              </a:rPr>
              <a:t>Ve vyšších ročnících mají studenti možnost studia latiny, ale i třetího jazyka dle zájmu.</a:t>
            </a:r>
          </a:p>
          <a:p>
            <a:pPr marL="285750" indent="-285750">
              <a:buFont typeface="Arial"/>
              <a:buChar char="•"/>
            </a:pPr>
            <a:r>
              <a:rPr lang="cs-CZ" sz="2400" noProof="1">
                <a:ea typeface="+mn-lt"/>
                <a:cs typeface="+mn-lt"/>
              </a:rPr>
              <a:t>Studenti školy dosahují pravidelně vynikajících výsledků v krajských i celostátních jazykových soutěžích, během studia většina studentů skládá státní nebo mezinárodní jazykové zkoušky, které lze uznat u maturitní zkoušky.</a:t>
            </a:r>
          </a:p>
          <a:p>
            <a:pPr algn="just"/>
            <a:endParaRPr lang="cs-CZ" noProof="1">
              <a:cs typeface="Calibri Light"/>
            </a:endParaRPr>
          </a:p>
        </p:txBody>
      </p:sp>
      <p:sp>
        <p:nvSpPr>
          <p:cNvPr id="66" name="Volný tvar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544466" y="4984423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67" name="Volný tvar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526380" y="4761724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r>
              <a:rPr lang="cs-CZ" noProof="1">
                <a:latin typeface="Times New Roman"/>
                <a:cs typeface="Times New Roman"/>
              </a:rPr>
              <a:t>8</a:t>
            </a:r>
          </a:p>
        </p:txBody>
      </p:sp>
      <p:sp>
        <p:nvSpPr>
          <p:cNvPr id="12" name="Volný tvar 5">
            <a:extLst>
              <a:ext uri="{FF2B5EF4-FFF2-40B4-BE49-F238E27FC236}">
                <a16:creationId xmlns:a16="http://schemas.microsoft.com/office/drawing/2014/main" xmlns="" id="{DA6DF457-DB41-4B43-92FA-4D96A63586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927138" y="5028506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753892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olný tvar 5">
            <a:extLst>
              <a:ext uri="{FF2B5EF4-FFF2-40B4-BE49-F238E27FC236}">
                <a16:creationId xmlns:a16="http://schemas.microsoft.com/office/drawing/2014/main" xmlns="" id="{93855551-3230-49C1-8169-6207CC6B7F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236539" y="197293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pic>
        <p:nvPicPr>
          <p:cNvPr id="4" name="Obrázek 6" descr="Obsah obrázku osoba, interiér, skupina, lidé&#10;&#10;Popis se vygeneroval automaticky.">
            <a:extLst>
              <a:ext uri="{FF2B5EF4-FFF2-40B4-BE49-F238E27FC236}">
                <a16:creationId xmlns:a16="http://schemas.microsoft.com/office/drawing/2014/main" xmlns="" id="{81CD4EC8-B87A-44B4-9BFC-F000EFE8F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83" r="23184"/>
          <a:stretch/>
        </p:blipFill>
        <p:spPr>
          <a:xfrm>
            <a:off x="6723795" y="424799"/>
            <a:ext cx="5232980" cy="5851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Obdélník: Zaoblené rohy 8">
            <a:extLst>
              <a:ext uri="{FF2B5EF4-FFF2-40B4-BE49-F238E27FC236}">
                <a16:creationId xmlns:a16="http://schemas.microsoft.com/office/drawing/2014/main" xmlns="" id="{62D4592D-92CB-4280-ACD7-BCC297044A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b="1" noProof="1"/>
              <a:t>Výuka jazyků</a:t>
            </a:r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7308" y="893533"/>
            <a:ext cx="5956877" cy="5371294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 algn="just">
              <a:buFont typeface="Arial"/>
              <a:buChar char="•"/>
            </a:pPr>
            <a:endParaRPr lang="cs-CZ" noProof="1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cs-CZ" sz="2400" noProof="1">
                <a:ea typeface="+mn-lt"/>
                <a:cs typeface="+mn-lt"/>
              </a:rPr>
              <a:t>Každoročně absolvuje několik našich gymnazistů studium v zahraničí (Kanada, USA, Nový Zéland, Francie, Španělsko...) a naše škola hostí zahraniční studenty, jimž vedení školy vychází maximálně vstříc.</a:t>
            </a:r>
          </a:p>
          <a:p>
            <a:pPr marL="285750" indent="-285750">
              <a:buFont typeface="Arial,Sans-Serif"/>
              <a:buChar char="•"/>
            </a:pPr>
            <a:r>
              <a:rPr lang="cs-CZ" sz="2400" noProof="1">
                <a:ea typeface="+mn-lt"/>
                <a:cs typeface="+mn-lt"/>
              </a:rPr>
              <a:t>Samozřejmostí jsou každoroční jazykově-poznávací zájezdy do Německa, Velké Británie, Francie, Španělska, Itálie, Dánska…</a:t>
            </a:r>
          </a:p>
          <a:p>
            <a:pPr marL="285750" indent="-285750">
              <a:buFont typeface="Arial,Sans-Serif"/>
              <a:buChar char="•"/>
            </a:pPr>
            <a:r>
              <a:rPr lang="cs-CZ" sz="2400" noProof="1">
                <a:ea typeface="+mn-lt"/>
                <a:cs typeface="+mn-lt"/>
              </a:rPr>
              <a:t>Škola vítá každý rok studenty VŠ z různých zemí světa v rámci projektu Edison. Diskutují anglicky celý týden se septimány o aktuálních světových problémech, o životě v jejich zemích apod.</a:t>
            </a:r>
            <a:endParaRPr lang="cs-CZ" sz="2400" dirty="0">
              <a:cs typeface="Calibri Light"/>
            </a:endParaRPr>
          </a:p>
          <a:p>
            <a:pPr algn="just"/>
            <a:endParaRPr lang="cs-CZ" noProof="1">
              <a:cs typeface="Calibri Light"/>
            </a:endParaRPr>
          </a:p>
        </p:txBody>
      </p:sp>
      <p:sp>
        <p:nvSpPr>
          <p:cNvPr id="66" name="Volný tvar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544466" y="4984423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67" name="Volný tvar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526380" y="4761724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r>
              <a:rPr lang="cs-CZ" noProof="1">
                <a:latin typeface="Times New Roman"/>
                <a:cs typeface="Times New Roman"/>
              </a:rPr>
              <a:t>9</a:t>
            </a:r>
            <a:endParaRPr lang="cs-CZ" noProof="1"/>
          </a:p>
        </p:txBody>
      </p:sp>
      <p:sp>
        <p:nvSpPr>
          <p:cNvPr id="12" name="Volný tvar 5">
            <a:extLst>
              <a:ext uri="{FF2B5EF4-FFF2-40B4-BE49-F238E27FC236}">
                <a16:creationId xmlns:a16="http://schemas.microsoft.com/office/drawing/2014/main" xmlns="" id="{DA6DF457-DB41-4B43-92FA-4D96A63586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927138" y="5028506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25706780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3_Geometric presentation_AAS_v3" id="{5F394A36-244E-477B-9B00-631A6705923C}" vid="{7FC6DB14-D4FF-4031-8ADB-F8536C0C400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64AF395-8A6C-4AD8-A9D3-E62669608E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DE9D5E-5630-41C5-8468-DB5F9438D228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9F5BFA1-1BB4-48BF-ABD0-018D1453628D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TF16411253</Template>
  <TotalTime>298</TotalTime>
  <Words>490</Words>
  <Application>Microsoft Office PowerPoint</Application>
  <PresentationFormat>Širokoúhlá obrazovka</PresentationFormat>
  <Paragraphs>157</Paragraphs>
  <Slides>26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Arial,Sans-Serif</vt:lpstr>
      <vt:lpstr>Calibri</vt:lpstr>
      <vt:lpstr>Calibri Light</vt:lpstr>
      <vt:lpstr>Corbel</vt:lpstr>
      <vt:lpstr>等线</vt:lpstr>
      <vt:lpstr>Times New Roman</vt:lpstr>
      <vt:lpstr>Motiv Office</vt:lpstr>
      <vt:lpstr>Motiv Office</vt:lpstr>
      <vt:lpstr>GYMNÁZIUM, Mladá Boleslav,  Palackého 191/1</vt:lpstr>
      <vt:lpstr>Proč  právě  k  nám? </vt:lpstr>
      <vt:lpstr>PŘIJÍMACÍ ŘÍZENÍ </vt:lpstr>
      <vt:lpstr>Podmínky pro přijímací řízení</vt:lpstr>
      <vt:lpstr>Zaměření školy</vt:lpstr>
      <vt:lpstr>Škola přidružená k UNESCO</vt:lpstr>
      <vt:lpstr>Úspěchy školy</vt:lpstr>
      <vt:lpstr>Výuka jazyků</vt:lpstr>
      <vt:lpstr>Výuka jazyků</vt:lpstr>
      <vt:lpstr>Vybavení školy</vt:lpstr>
      <vt:lpstr>Odborná učebna chemie</vt:lpstr>
      <vt:lpstr>Odborná učebna biologie</vt:lpstr>
      <vt:lpstr>Technické vybavení školy</vt:lpstr>
      <vt:lpstr>Školní pěvecký sbor</vt:lpstr>
      <vt:lpstr>Tradice společných setkání</vt:lpstr>
      <vt:lpstr>Školní poradenské pracoviště</vt:lpstr>
      <vt:lpstr>Stravování  Anja jídelna   NA KARMELI www . a n j a j i de l na.cz</vt:lpstr>
      <vt:lpstr>AKCE   V PRŮBĚHU STUDIA</vt:lpstr>
      <vt:lpstr>Prezentace aplikace PowerPoint</vt:lpstr>
      <vt:lpstr>Prezentace aplikace PowerPoint</vt:lpstr>
      <vt:lpstr>Prezentace aplikace PowerPoint</vt:lpstr>
      <vt:lpstr>Prezentace aplikace PowerPoint</vt:lpstr>
      <vt:lpstr>Poznávací zájezdy -  Anglie, Itálie, Španělsko...</vt:lpstr>
      <vt:lpstr>Pomáháme</vt:lpstr>
      <vt:lpstr>KONTAKT</vt:lpstr>
      <vt:lpstr>Více informací naleznete na stránkách školy: www.g8mb.cz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/>
  <cp:lastModifiedBy>Jakub Matějů</cp:lastModifiedBy>
  <cp:revision>1024</cp:revision>
  <dcterms:created xsi:type="dcterms:W3CDTF">2020-12-24T12:43:13Z</dcterms:created>
  <dcterms:modified xsi:type="dcterms:W3CDTF">2023-12-01T07:22:16Z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